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7" r:id="rId10"/>
    <p:sldId id="262" r:id="rId11"/>
    <p:sldId id="263" r:id="rId12"/>
    <p:sldId id="270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93004-497B-420F-85A9-9AA800C09BA7}" v="68" dt="2021-01-04T10:49:45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923A1-3BBF-4B9B-8152-940E9B78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49A8C1-0472-4E26-B437-34051740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9B3447-CCD6-4F71-8907-4706074C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DC18B-586A-4103-81FE-DECE7950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858B2F-9D40-42AA-840B-792BDBB4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91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F0096-1631-4CE6-8AF5-1301BCDD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14CE82-0069-45E3-8CC7-ECCBAA09F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55E15-8656-485F-B85A-77C97933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DD029D-DE0A-43FC-9CE9-8183C066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DA9FC1-7C8B-4F54-8A41-5F98712A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36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A2ACEC-58C7-4D73-9672-87D0E65BA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6FD6DE-0710-43F6-80FA-AD51E26DD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00AD7F-6EA9-4071-9827-00ABDBCE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93047E-1374-48DF-BFE2-6D281C3B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521C6F-3905-4050-9DB0-7FDC2B6B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85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6150E-27BE-425C-AECA-AD6B2D0C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ABB99A-B621-480C-874B-4E45E738D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62CBA3-524B-4F36-9143-06B32860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148EBF-5DED-43BA-8DD9-966DA350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5B38D6-41BE-4931-9521-2D48C76A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5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B167E-5772-44DE-8E43-47EE0019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276994-E88E-4F9E-9235-AC7101886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94DA4-AD86-47A8-A7F6-6E0849C4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98D2C8-A00A-46A3-8A8D-4E92B1A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86A5EC-5989-4E20-B1CE-9260D87A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66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2F540-7421-4E29-BFEA-D17A3061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D428F-2CEB-4082-81D4-96D9FF203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414C33-D5BE-4F46-980E-DCA23E3CA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A6C36C-0A9E-4BC6-888F-BB784237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21F108-5701-4E17-9109-8ABD7AF2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B5435-46FD-4689-B8A8-C0BE039A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4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D47EFD-D7FD-4CE4-9563-19CE5D7B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5D4337-B2B3-4458-AF42-7F56D81C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6F5A2B-6FB0-4734-AF6E-F065D8F26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2581511-A259-490D-A4EE-F7932FA26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7A023F-5108-4F15-87E7-B8DCB51E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017095-9E7C-446A-8FB0-AEBD1AEA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799EAB-A959-44B9-B310-D13DDCBF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3AD77-F209-4224-9008-53D032C7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8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C1D7C-C5A8-40FD-BEBC-0E6FB5CE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469307-5D74-4284-8F8C-0A825FC7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3668F5-D1AA-4F39-9C6F-6F3B6D68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723BDA-6F61-4ACD-AEDD-B6E976E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32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9046551-1862-4DA2-88F8-D83DBDBD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C6FA13-8224-4EF0-A01A-1757AB2F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9DBA8-1086-46A9-A84B-1F7CB962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44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9FF7D-7011-4E8D-82AE-9901082F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6E4FD5-66ED-420E-9134-C2CF3554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ADD97-AFB5-4A94-9C14-E81F0DB6C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8C7A91-2624-43C6-809D-44E337E1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21ECC4-6EB3-47DD-8A3D-221461E2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9A4DB0-73BC-48B1-AB40-F6DDADEC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25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5C624-33DF-4E24-BED1-C32AB19A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5105EF-AF64-441C-957F-E3040D245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CB524C-5BA8-41C1-9573-4A93F6117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74E29-D21C-433C-9B06-16B2136C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180FAA-718E-4F6A-A488-A6FFA1F6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D50014-11A3-45E9-B38F-0589C006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23D4FE-8B22-445C-A66D-92DAA6C4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C42A0B-7664-4518-8A18-F5DE8DAC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B2DD00-39C4-4A10-BC04-186969245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A7CA-5757-4B43-AA9B-9D3B7237A2C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C8AFD2-95BB-47A8-BA9D-796A334D6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138B6C-01E2-4763-834A-2317610DF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6B1B-268D-4D0F-9214-18DA7655E3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8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microsoft.com/office/2017/06/relationships/model3d" Target="../media/model3d1.glb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it.wikipedia.org/wiki/File:Coni_logo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nizgraziano@hot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aforismi.meglio.it/aforisma.htm?id=315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tiere.org/12701/sansiro-festa-di-primaver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st.it/sabermetrica-nel-calci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uola-materna.net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mmaperfetta.it/quando-puo-cominciare-un-bambino-a-giocare-a-calcio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cantiere.org/12701/sansiro-festa-di-primavera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4947C5-6CA6-43D4-A6EA-D0A6E059B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803" y="4266664"/>
            <a:ext cx="3624471" cy="929956"/>
          </a:xfrm>
        </p:spPr>
        <p:txBody>
          <a:bodyPr>
            <a:normAutofit fontScale="90000"/>
          </a:bodyPr>
          <a:lstStyle/>
          <a:p>
            <a:r>
              <a:rPr lang="it-IT" sz="8000" b="1" dirty="0">
                <a:solidFill>
                  <a:schemeClr val="bg1"/>
                </a:solidFill>
              </a:rPr>
              <a:t>Progetto</a:t>
            </a:r>
            <a:r>
              <a:rPr lang="it-IT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3B6538-D270-4460-986B-00235B419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724" y="1044378"/>
            <a:ext cx="3624471" cy="436008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In collaborazione con: </a:t>
            </a: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CE13B848-F9EE-4456-8D73-C25390B65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67865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D5AFED5-EFBA-4DCE-A2F2-3B1B73601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52" y="188432"/>
            <a:ext cx="2745268" cy="274526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B06BF2F-5822-4F90-BF7D-7FDA65761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52" y="188432"/>
            <a:ext cx="2745268" cy="274526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BE702A-233C-4424-B0B6-5435E4A3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6059" y="107752"/>
            <a:ext cx="2745268" cy="274526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E689860-A291-4B0F-AB65-421F8C20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541" y="2762219"/>
            <a:ext cx="3938846" cy="3938846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2BEF57-041E-4DE3-B65C-CBE71211B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541" y="2762219"/>
            <a:ext cx="3938846" cy="393884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6039" y="303887"/>
            <a:ext cx="3055711" cy="305571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E0BF71-78CD-4FD9-BB54-48CD141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6039" y="303887"/>
            <a:ext cx="3055711" cy="305571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2143" y="214083"/>
            <a:ext cx="3055711" cy="305571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8A797F9-DD6D-4A0C-B4AE-102E9AA7A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70" y="758614"/>
            <a:ext cx="2104795" cy="1524460"/>
          </a:xfrm>
          <a:prstGeom prst="rect">
            <a:avLst/>
          </a:prstGeom>
        </p:spPr>
      </p:pic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51763" y="565659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87045360-A428-4E4B-989C-E4EF4D920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9223" y="2630229"/>
            <a:ext cx="3938846" cy="393884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A1B8C7D-B0E9-468C-BC86-542A67694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9420" y="939575"/>
            <a:ext cx="2377837" cy="153370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4A017C2-2E9D-475D-BC02-46BF5A253883}"/>
              </a:ext>
            </a:extLst>
          </p:cNvPr>
          <p:cNvSpPr txBox="1"/>
          <p:nvPr/>
        </p:nvSpPr>
        <p:spPr>
          <a:xfrm>
            <a:off x="9404183" y="6477570"/>
            <a:ext cx="2664561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s://it.wikipedia.org/wiki/File:Coni_logo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0AA466-329C-4C89-A1B0-9326686EF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r="2" b="2"/>
          <a:stretch/>
        </p:blipFill>
        <p:spPr>
          <a:xfrm>
            <a:off x="7708318" y="3147783"/>
            <a:ext cx="2502852" cy="281126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Modello 3D 21" descr="Pallone da calcio che rimbalza">
                <a:extLst>
                  <a:ext uri="{FF2B5EF4-FFF2-40B4-BE49-F238E27FC236}">
                    <a16:creationId xmlns:a16="http://schemas.microsoft.com/office/drawing/2014/main" id="{FC7159BC-CE7E-429C-98C2-CDEF180667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7167339"/>
                  </p:ext>
                </p:extLst>
              </p:nvPr>
            </p:nvGraphicFramePr>
            <p:xfrm>
              <a:off x="-265412" y="2308253"/>
              <a:ext cx="2924803" cy="4559324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2924803" cy="4559324"/>
                    </a:xfrm>
                    <a:prstGeom prst="rect">
                      <a:avLst/>
                    </a:prstGeom>
                  </am3d:spPr>
                  <am3d:camera>
                    <am3d:pos x="0" y="0" z="5990279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10766" d="1000000"/>
                    <am3d:preTrans dx="-1564965" dy="-16437999" dz="-83451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extLst>
                    <a:ext uri="{9A65AA19-BECB-4387-8358-8AD5134E1D82}">
                      <a3danim:embedAnim xmlns:a3danim="http://schemas.microsoft.com/office/drawing/2018/animation/model3d" animId="0">
                        <a3danim:animPr length="3833" count="indefinite"/>
                      </a3danim:embedAnim>
                    </a:ext>
                    <a:ext uri="{E9DE012E-A134-456F-84FE-255F9AAD75C6}">
                      <a3danim:posterFrame xmlns:a3danim="http://schemas.microsoft.com/office/drawing/2018/animation/model3d" animId="0"/>
                    </a:ext>
                  </am3d:extLst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Modello 3D 21" descr="Pallone da calcio che rimbalza">
                <a:extLst>
                  <a:ext uri="{FF2B5EF4-FFF2-40B4-BE49-F238E27FC236}">
                    <a16:creationId xmlns:a16="http://schemas.microsoft.com/office/drawing/2014/main" id="{FC7159BC-CE7E-429C-98C2-CDEF180667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65412" y="2308253"/>
                <a:ext cx="2924803" cy="45593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5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0" presetClass="emph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833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embedded1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41DF9B-CCF9-4F04-8D5B-138117AE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853" y="66079"/>
            <a:ext cx="6863857" cy="936539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IL NOSTRO TEAM ! </a:t>
            </a:r>
          </a:p>
        </p:txBody>
      </p:sp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5303357D-DA96-4AA6-BC63-015151F24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6" r="-347"/>
          <a:stretch/>
        </p:blipFill>
        <p:spPr>
          <a:xfrm>
            <a:off x="5714927" y="1230948"/>
            <a:ext cx="6307738" cy="3816293"/>
          </a:xfrm>
          <a:prstGeom prst="rect">
            <a:avLst/>
          </a:prstGeom>
          <a:ln w="28575">
            <a:noFill/>
          </a:ln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81E2F-60E3-4A08-920A-233BB68335FE}"/>
              </a:ext>
            </a:extLst>
          </p:cNvPr>
          <p:cNvSpPr txBox="1"/>
          <p:nvPr/>
        </p:nvSpPr>
        <p:spPr>
          <a:xfrm>
            <a:off x="686799" y="1333181"/>
            <a:ext cx="468043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1) Nome e Cognome : Pignatelli Luigi </a:t>
            </a:r>
          </a:p>
          <a:p>
            <a:r>
              <a:rPr lang="it-IT" sz="1400" dirty="0">
                <a:solidFill>
                  <a:schemeClr val="bg1"/>
                </a:solidFill>
              </a:rPr>
              <a:t>Titolo di studio : Diploma scuola superiore</a:t>
            </a:r>
          </a:p>
          <a:p>
            <a:r>
              <a:rPr lang="it-IT" sz="1400" dirty="0">
                <a:solidFill>
                  <a:schemeClr val="bg1"/>
                </a:solidFill>
              </a:rPr>
              <a:t> Ruolo e compiti svolti nell’attuazione del progetto:  Educatore </a:t>
            </a:r>
            <a:r>
              <a:rPr lang="it-IT" sz="1400" dirty="0" err="1">
                <a:solidFill>
                  <a:schemeClr val="bg1"/>
                </a:solidFill>
              </a:rPr>
              <a:t>attivita'</a:t>
            </a:r>
            <a:r>
              <a:rPr lang="it-IT" sz="1400" dirty="0">
                <a:solidFill>
                  <a:schemeClr val="bg1"/>
                </a:solidFill>
              </a:rPr>
              <a:t> motoria </a:t>
            </a:r>
            <a:r>
              <a:rPr lang="it-IT" sz="1400" dirty="0" err="1">
                <a:solidFill>
                  <a:schemeClr val="bg1"/>
                </a:solidFill>
              </a:rPr>
              <a:t>giocosport</a:t>
            </a:r>
            <a:r>
              <a:rPr lang="it-IT" sz="1400" dirty="0">
                <a:solidFill>
                  <a:schemeClr val="bg1"/>
                </a:solidFill>
              </a:rPr>
              <a:t> nelle scuole primarie-istruttore di ginnastica posturale e allenamento funzionale.</a:t>
            </a:r>
          </a:p>
          <a:p>
            <a:r>
              <a:rPr lang="it-IT" sz="1400" dirty="0">
                <a:solidFill>
                  <a:schemeClr val="bg1"/>
                </a:solidFill>
              </a:rPr>
              <a:t>Coordinatore della prima edizione del progetto, seguirà tutte la fasi progettuali </a:t>
            </a:r>
          </a:p>
          <a:p>
            <a:pPr algn="l"/>
            <a:endParaRPr lang="it-IT" sz="1800" dirty="0">
              <a:solidFill>
                <a:schemeClr val="bg1"/>
              </a:solidFill>
            </a:endParaRPr>
          </a:p>
          <a:p>
            <a:pPr algn="l"/>
            <a:endParaRPr lang="it-IT" sz="1800" b="1" dirty="0">
              <a:solidFill>
                <a:schemeClr val="bg1"/>
              </a:solidFill>
            </a:endParaRPr>
          </a:p>
          <a:p>
            <a:pPr algn="l"/>
            <a:r>
              <a:rPr lang="it-IT" sz="1400" b="1" dirty="0">
                <a:solidFill>
                  <a:schemeClr val="bg1"/>
                </a:solidFill>
              </a:rPr>
              <a:t>2)</a:t>
            </a:r>
            <a:r>
              <a:rPr lang="it-IT" sz="1400" b="1" dirty="0"/>
              <a:t> </a:t>
            </a:r>
            <a:r>
              <a:rPr lang="it-IT" sz="1400" b="1" dirty="0">
                <a:solidFill>
                  <a:schemeClr val="bg1"/>
                </a:solidFill>
              </a:rPr>
              <a:t>Nome e Cognome : Federica D'Onofrio 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Titolo di studio:  Laurea Specialistica in Culture e Diritti Umani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 Ruolo e compiti svolti nell’attuazione del progetto :  Progettazione e realizzazione progetto. Garantirà un' osservazione particolareggiata dei minori, per un'inclusione di tutti e per un'azione di prevenzione per casi di particolare fragilità.</a:t>
            </a:r>
          </a:p>
        </p:txBody>
      </p:sp>
    </p:spTree>
    <p:extLst>
      <p:ext uri="{BB962C8B-B14F-4D97-AF65-F5344CB8AC3E}">
        <p14:creationId xmlns:p14="http://schemas.microsoft.com/office/powerpoint/2010/main" val="77850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46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037C2E-7667-43D0-B2E8-FD0199589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5211" y="12206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IL NOSTRO </a:t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>
                <a:solidFill>
                  <a:schemeClr val="bg1"/>
                </a:solidFill>
              </a:rPr>
              <a:t>TEAM 2 ! </a:t>
            </a:r>
          </a:p>
        </p:txBody>
      </p:sp>
      <p:pic>
        <p:nvPicPr>
          <p:cNvPr id="6" name="Immagine 5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940E51BC-8C2D-45BE-8EDE-EAD1BF96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8" t="1" r="7968" b="-2"/>
          <a:stretch/>
        </p:blipFill>
        <p:spPr>
          <a:xfrm>
            <a:off x="-177470" y="956517"/>
            <a:ext cx="6589806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68" name="Group 46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69250C-1AE8-4845-BA2F-6D91E6A4F032}"/>
              </a:ext>
            </a:extLst>
          </p:cNvPr>
          <p:cNvSpPr txBox="1"/>
          <p:nvPr/>
        </p:nvSpPr>
        <p:spPr>
          <a:xfrm>
            <a:off x="6693581" y="1392372"/>
            <a:ext cx="5217173" cy="475494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</a:rPr>
              <a:t>3) Nome e </a:t>
            </a:r>
            <a:r>
              <a:rPr lang="en-US" sz="1500" b="1" dirty="0" err="1">
                <a:solidFill>
                  <a:schemeClr val="bg1"/>
                </a:solidFill>
              </a:rPr>
              <a:t>Cognome</a:t>
            </a:r>
            <a:r>
              <a:rPr lang="en-US" sz="1500" b="1" dirty="0">
                <a:solidFill>
                  <a:schemeClr val="bg1"/>
                </a:solidFill>
              </a:rPr>
              <a:t>: Elisa </a:t>
            </a:r>
            <a:r>
              <a:rPr lang="en-US" sz="1500" b="1" dirty="0" err="1">
                <a:solidFill>
                  <a:schemeClr val="bg1"/>
                </a:solidFill>
              </a:rPr>
              <a:t>Catraro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Titolo</a:t>
            </a:r>
            <a:r>
              <a:rPr lang="en-US" sz="1500" dirty="0">
                <a:solidFill>
                  <a:schemeClr val="bg1"/>
                </a:solidFill>
              </a:rPr>
              <a:t> di studio: </a:t>
            </a:r>
            <a:r>
              <a:rPr lang="en-US" sz="1500" dirty="0" err="1">
                <a:solidFill>
                  <a:schemeClr val="bg1"/>
                </a:solidFill>
              </a:rPr>
              <a:t>Laurea</a:t>
            </a:r>
            <a:r>
              <a:rPr lang="en-US" sz="1500" dirty="0">
                <a:solidFill>
                  <a:schemeClr val="bg1"/>
                </a:solidFill>
              </a:rPr>
              <a:t> in </a:t>
            </a:r>
            <a:r>
              <a:rPr lang="en-US" sz="1500" dirty="0" err="1">
                <a:solidFill>
                  <a:schemeClr val="bg1"/>
                </a:solidFill>
              </a:rPr>
              <a:t>Psicologia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Clinica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Ruolo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compiti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svolti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nell’attuazione</a:t>
            </a:r>
            <a:r>
              <a:rPr lang="en-US" sz="1500" dirty="0">
                <a:solidFill>
                  <a:schemeClr val="bg1"/>
                </a:solidFill>
              </a:rPr>
              <a:t> del </a:t>
            </a:r>
            <a:r>
              <a:rPr lang="en-US" sz="1500" dirty="0" err="1">
                <a:solidFill>
                  <a:schemeClr val="bg1"/>
                </a:solidFill>
              </a:rPr>
              <a:t>progetto</a:t>
            </a:r>
            <a:r>
              <a:rPr lang="en-US" sz="1500" dirty="0">
                <a:solidFill>
                  <a:schemeClr val="bg1"/>
                </a:solidFill>
              </a:rPr>
              <a:t>: </a:t>
            </a:r>
            <a:r>
              <a:rPr lang="en-US" sz="1500" dirty="0" err="1">
                <a:solidFill>
                  <a:schemeClr val="bg1"/>
                </a:solidFill>
              </a:rPr>
              <a:t>Organizzerà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realizzerà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gli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incontri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dell'attività</a:t>
            </a:r>
            <a:r>
              <a:rPr lang="en-US" sz="1500" dirty="0">
                <a:solidFill>
                  <a:schemeClr val="bg1"/>
                </a:solidFill>
              </a:rPr>
              <a:t> 2 e 3 </a:t>
            </a:r>
            <a:r>
              <a:rPr lang="en-US" sz="1500" dirty="0" err="1">
                <a:solidFill>
                  <a:schemeClr val="bg1"/>
                </a:solidFill>
              </a:rPr>
              <a:t>insieme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all'educatrice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all'istruttore</a:t>
            </a:r>
            <a:r>
              <a:rPr lang="en-US" sz="1500" dirty="0">
                <a:solidFill>
                  <a:schemeClr val="bg1"/>
                </a:solidFill>
              </a:rPr>
              <a:t> del </a:t>
            </a:r>
            <a:r>
              <a:rPr lang="en-US" sz="1500" dirty="0" err="1">
                <a:solidFill>
                  <a:schemeClr val="bg1"/>
                </a:solidFill>
              </a:rPr>
              <a:t>progetto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garantendo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un'osservazione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clinica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durante</a:t>
            </a:r>
            <a:r>
              <a:rPr lang="en-US" sz="1500" dirty="0">
                <a:solidFill>
                  <a:schemeClr val="bg1"/>
                </a:solidFill>
              </a:rPr>
              <a:t> le </a:t>
            </a:r>
            <a:r>
              <a:rPr lang="en-US" sz="1500" dirty="0" err="1">
                <a:solidFill>
                  <a:schemeClr val="bg1"/>
                </a:solidFill>
              </a:rPr>
              <a:t>attività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</a:rPr>
              <a:t>4) Nome e </a:t>
            </a:r>
            <a:r>
              <a:rPr lang="en-US" sz="1500" b="1" dirty="0" err="1">
                <a:solidFill>
                  <a:schemeClr val="bg1"/>
                </a:solidFill>
              </a:rPr>
              <a:t>Cognome</a:t>
            </a:r>
            <a:r>
              <a:rPr lang="en-US" sz="1500" b="1" dirty="0">
                <a:solidFill>
                  <a:schemeClr val="bg1"/>
                </a:solidFill>
              </a:rPr>
              <a:t>:  Andrea </a:t>
            </a:r>
            <a:r>
              <a:rPr lang="en-US" sz="1500" b="1" dirty="0" err="1">
                <a:solidFill>
                  <a:schemeClr val="bg1"/>
                </a:solidFill>
              </a:rPr>
              <a:t>Accogli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Titolo</a:t>
            </a:r>
            <a:r>
              <a:rPr lang="en-US" sz="1500" dirty="0">
                <a:solidFill>
                  <a:schemeClr val="bg1"/>
                </a:solidFill>
              </a:rPr>
              <a:t> di studio: </a:t>
            </a:r>
            <a:r>
              <a:rPr lang="en-US" sz="1500" dirty="0" err="1">
                <a:solidFill>
                  <a:schemeClr val="bg1"/>
                </a:solidFill>
              </a:rPr>
              <a:t>Laurea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Scienze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Motorie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Ruolo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compiti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svolti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nell’attuazione</a:t>
            </a:r>
            <a:r>
              <a:rPr lang="en-US" sz="1500" dirty="0">
                <a:solidFill>
                  <a:schemeClr val="bg1"/>
                </a:solidFill>
              </a:rPr>
              <a:t> del </a:t>
            </a:r>
            <a:r>
              <a:rPr lang="en-US" sz="1500" dirty="0" err="1">
                <a:solidFill>
                  <a:schemeClr val="bg1"/>
                </a:solidFill>
              </a:rPr>
              <a:t>progetto</a:t>
            </a:r>
            <a:r>
              <a:rPr lang="en-US" sz="1500" dirty="0">
                <a:solidFill>
                  <a:schemeClr val="bg1"/>
                </a:solidFill>
              </a:rPr>
              <a:t>:  </a:t>
            </a:r>
            <a:r>
              <a:rPr lang="en-US" sz="1500" dirty="0" err="1">
                <a:solidFill>
                  <a:schemeClr val="bg1"/>
                </a:solidFill>
              </a:rPr>
              <a:t>Svolgerà</a:t>
            </a:r>
            <a:r>
              <a:rPr lang="en-US" sz="1500" dirty="0">
                <a:solidFill>
                  <a:schemeClr val="bg1"/>
                </a:solidFill>
              </a:rPr>
              <a:t> le </a:t>
            </a:r>
            <a:r>
              <a:rPr lang="en-US" sz="1500" dirty="0" err="1">
                <a:solidFill>
                  <a:schemeClr val="bg1"/>
                </a:solidFill>
              </a:rPr>
              <a:t>attività</a:t>
            </a:r>
            <a:r>
              <a:rPr lang="en-US" sz="1500" dirty="0">
                <a:solidFill>
                  <a:schemeClr val="bg1"/>
                </a:solidFill>
              </a:rPr>
              <a:t> sportive </a:t>
            </a:r>
            <a:r>
              <a:rPr lang="en-US" sz="1500" dirty="0" err="1">
                <a:solidFill>
                  <a:schemeClr val="bg1"/>
                </a:solidFill>
              </a:rPr>
              <a:t>nelle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classi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delle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scuole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primarie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coordinerà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gli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altri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educatori</a:t>
            </a:r>
            <a:r>
              <a:rPr lang="en-US" sz="1500" dirty="0">
                <a:solidFill>
                  <a:schemeClr val="bg1"/>
                </a:solidFill>
              </a:rPr>
              <a:t> di </a:t>
            </a:r>
            <a:r>
              <a:rPr lang="en-US" sz="1500" dirty="0" err="1">
                <a:solidFill>
                  <a:schemeClr val="bg1"/>
                </a:solidFill>
              </a:rPr>
              <a:t>scienze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motorie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</a:rPr>
              <a:t>5) Nome e </a:t>
            </a:r>
            <a:r>
              <a:rPr lang="en-US" sz="1500" b="1" dirty="0" err="1">
                <a:solidFill>
                  <a:schemeClr val="bg1"/>
                </a:solidFill>
              </a:rPr>
              <a:t>Cognome</a:t>
            </a:r>
            <a:r>
              <a:rPr lang="en-US" sz="1500" b="1" dirty="0">
                <a:solidFill>
                  <a:schemeClr val="bg1"/>
                </a:solidFill>
              </a:rPr>
              <a:t> : </a:t>
            </a:r>
            <a:r>
              <a:rPr lang="en-US" sz="1500" b="1" dirty="0" err="1">
                <a:solidFill>
                  <a:schemeClr val="bg1"/>
                </a:solidFill>
              </a:rPr>
              <a:t>Bonofiglio</a:t>
            </a:r>
            <a:r>
              <a:rPr lang="en-US" sz="1500" b="1" dirty="0">
                <a:solidFill>
                  <a:schemeClr val="bg1"/>
                </a:solidFill>
              </a:rPr>
              <a:t> Santa Anna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Titolo</a:t>
            </a:r>
            <a:r>
              <a:rPr lang="en-US" sz="1500" dirty="0">
                <a:solidFill>
                  <a:schemeClr val="bg1"/>
                </a:solidFill>
              </a:rPr>
              <a:t> di studio: </a:t>
            </a:r>
            <a:r>
              <a:rPr lang="en-US" sz="1500" dirty="0" err="1">
                <a:solidFill>
                  <a:schemeClr val="bg1"/>
                </a:solidFill>
              </a:rPr>
              <a:t>Laurea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Scienze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Motorie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</a:rPr>
              <a:t>Ruolo</a:t>
            </a:r>
            <a:r>
              <a:rPr lang="en-US" sz="1500" dirty="0">
                <a:solidFill>
                  <a:schemeClr val="bg1"/>
                </a:solidFill>
              </a:rPr>
              <a:t> e </a:t>
            </a:r>
            <a:r>
              <a:rPr lang="en-US" sz="1500" dirty="0" err="1">
                <a:solidFill>
                  <a:schemeClr val="bg1"/>
                </a:solidFill>
              </a:rPr>
              <a:t>compiti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svolti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nell’attuazione</a:t>
            </a:r>
            <a:r>
              <a:rPr lang="en-US" sz="1500" dirty="0">
                <a:solidFill>
                  <a:schemeClr val="bg1"/>
                </a:solidFill>
              </a:rPr>
              <a:t> del </a:t>
            </a:r>
            <a:r>
              <a:rPr lang="en-US" sz="1500" dirty="0" err="1">
                <a:solidFill>
                  <a:schemeClr val="bg1"/>
                </a:solidFill>
              </a:rPr>
              <a:t>progetto</a:t>
            </a:r>
            <a:r>
              <a:rPr lang="en-US" sz="1500" dirty="0">
                <a:solidFill>
                  <a:schemeClr val="bg1"/>
                </a:solidFill>
              </a:rPr>
              <a:t> : </a:t>
            </a:r>
            <a:r>
              <a:rPr lang="en-US" sz="1500" dirty="0" err="1">
                <a:solidFill>
                  <a:schemeClr val="bg1"/>
                </a:solidFill>
              </a:rPr>
              <a:t>Svolgerà</a:t>
            </a:r>
            <a:r>
              <a:rPr lang="en-US" sz="1500" dirty="0">
                <a:solidFill>
                  <a:schemeClr val="bg1"/>
                </a:solidFill>
              </a:rPr>
              <a:t> le </a:t>
            </a:r>
            <a:r>
              <a:rPr lang="en-US" sz="1500" dirty="0" err="1">
                <a:solidFill>
                  <a:schemeClr val="bg1"/>
                </a:solidFill>
              </a:rPr>
              <a:t>attività</a:t>
            </a:r>
            <a:r>
              <a:rPr lang="en-US" sz="1500" dirty="0">
                <a:solidFill>
                  <a:schemeClr val="bg1"/>
                </a:solidFill>
              </a:rPr>
              <a:t> sportive </a:t>
            </a:r>
            <a:r>
              <a:rPr lang="en-US" sz="1500" dirty="0" err="1">
                <a:solidFill>
                  <a:schemeClr val="bg1"/>
                </a:solidFill>
              </a:rPr>
              <a:t>nelle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classi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delle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scuole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primarie</a:t>
            </a:r>
            <a:r>
              <a:rPr lang="en-US" sz="1500" dirty="0">
                <a:solidFill>
                  <a:schemeClr val="bg1"/>
                </a:solidFill>
              </a:rPr>
              <a:t> , </a:t>
            </a:r>
            <a:r>
              <a:rPr lang="en-US" sz="1500" dirty="0" err="1">
                <a:solidFill>
                  <a:schemeClr val="bg1"/>
                </a:solidFill>
              </a:rPr>
              <a:t>occupandosi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particolar</a:t>
            </a:r>
            <a:r>
              <a:rPr lang="en-US" sz="1500" dirty="0">
                <a:solidFill>
                  <a:schemeClr val="bg1"/>
                </a:solidFill>
              </a:rPr>
              <a:t> modo </a:t>
            </a:r>
            <a:r>
              <a:rPr lang="en-US" sz="1500" dirty="0" err="1">
                <a:solidFill>
                  <a:schemeClr val="bg1"/>
                </a:solidFill>
              </a:rPr>
              <a:t>dei</a:t>
            </a:r>
            <a:r>
              <a:rPr lang="en-US" sz="1500" dirty="0">
                <a:solidFill>
                  <a:schemeClr val="bg1"/>
                </a:solidFill>
              </a:rPr>
              <a:t> bambini con </a:t>
            </a:r>
            <a:r>
              <a:rPr lang="en-US" sz="1500" dirty="0" err="1">
                <a:solidFill>
                  <a:schemeClr val="bg1"/>
                </a:solidFill>
              </a:rPr>
              <a:t>disabilità</a:t>
            </a:r>
            <a:endParaRPr lang="en-US" sz="1500" dirty="0">
              <a:solidFill>
                <a:schemeClr val="bg1"/>
              </a:solidFill>
            </a:endParaRPr>
          </a:p>
        </p:txBody>
      </p:sp>
      <p:grpSp>
        <p:nvGrpSpPr>
          <p:cNvPr id="47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8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9" name="Freeform: Shape 16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A16AEC-6201-4A38-B34B-E4CB177E9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5581" y="825791"/>
            <a:ext cx="5548362" cy="1316365"/>
          </a:xfrm>
        </p:spPr>
        <p:txBody>
          <a:bodyPr>
            <a:normAutofit fontScale="90000"/>
          </a:bodyPr>
          <a:lstStyle/>
          <a:p>
            <a:br>
              <a:rPr lang="it-IT" sz="5000" b="1" dirty="0">
                <a:solidFill>
                  <a:schemeClr val="bg1"/>
                </a:solidFill>
              </a:rPr>
            </a:br>
            <a:endParaRPr lang="it-IT" sz="5000" b="1" i="1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3D34B4A-33B7-4A2A-B62B-43606AEA7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604" y="1139912"/>
            <a:ext cx="4925905" cy="4585481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b="1" dirty="0">
                <a:solidFill>
                  <a:schemeClr val="bg1"/>
                </a:solidFill>
              </a:rPr>
              <a:t>TITOLO DI STUDIO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Laureata in Scienze motorie sport e salute presso </a:t>
            </a:r>
            <a:r>
              <a:rPr lang="it-IT" sz="1400" dirty="0" err="1">
                <a:solidFill>
                  <a:schemeClr val="bg1"/>
                </a:solidFill>
              </a:rPr>
              <a:t>Unipr</a:t>
            </a:r>
            <a:endParaRPr lang="it-IT" sz="14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 Laureanda magistrale in Management dello sport presso </a:t>
            </a:r>
            <a:r>
              <a:rPr lang="it-IT" sz="1400" dirty="0" err="1">
                <a:solidFill>
                  <a:schemeClr val="bg1"/>
                </a:solidFill>
              </a:rPr>
              <a:t>Unibo</a:t>
            </a:r>
            <a:endParaRPr lang="it-IT" sz="14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b="1" dirty="0">
                <a:solidFill>
                  <a:schemeClr val="bg1"/>
                </a:solidFill>
              </a:rPr>
              <a:t>ESPERIENZE LAVORATIVE: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Allenatrice di pugilato  presso ‘’Associazione Boxe Parma’’ dal 2016 al 2019  per bambini , adulti e professionisti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Preparatrice fisica presso la palestra del ‘’Palasport Bruno Raschi’’ dal 2015 al 2019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Coordinatrice del corso di pilates per anziani  2017-2018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Preparatrice atletica presso ‘’Inter club’’ di Parma  per la ‘’scuola calcio ’’ nel 2018 e 2019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t-IT" sz="14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b="1" dirty="0">
                <a:solidFill>
                  <a:schemeClr val="bg1"/>
                </a:solidFill>
              </a:rPr>
              <a:t>SKILLS 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</a:rPr>
              <a:t>Capacità di lavorare  in squadra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Capacità di realizzare Presentazioni Multimediali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  <a:latin typeface="Georgia" panose="02040502050405020303" pitchFamily="18" charset="0"/>
              </a:rPr>
              <a:t>Competenze  organizzative e gestionali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  <a:latin typeface="Georgia" panose="02040502050405020303" pitchFamily="18" charset="0"/>
              </a:rPr>
              <a:t>Creatività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  <a:latin typeface="Georgia" panose="02040502050405020303" pitchFamily="18" charset="0"/>
              </a:rPr>
              <a:t>Puntualità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solidFill>
                  <a:schemeClr val="bg1"/>
                </a:solidFill>
                <a:latin typeface="Georgia" panose="02040502050405020303" pitchFamily="18" charset="0"/>
              </a:rPr>
              <a:t>Capacità di adeguatezza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A9C374D-721A-46BB-B26A-B5C39350B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" t="22741" r="-1737" b="12498"/>
          <a:stretch/>
        </p:blipFill>
        <p:spPr>
          <a:xfrm>
            <a:off x="7043961" y="2237821"/>
            <a:ext cx="3387074" cy="3468029"/>
          </a:xfrm>
          <a:prstGeom prst="rect">
            <a:avLst/>
          </a:prstGeom>
          <a:ln w="28575">
            <a:noFill/>
          </a:ln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BF11C1-48A3-405E-AB3C-51D5EA6DE90B}"/>
              </a:ext>
            </a:extLst>
          </p:cNvPr>
          <p:cNvSpPr txBox="1"/>
          <p:nvPr/>
        </p:nvSpPr>
        <p:spPr>
          <a:xfrm>
            <a:off x="5948312" y="6033155"/>
            <a:ext cx="409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CONTACT: </a:t>
            </a:r>
            <a:r>
              <a:rPr lang="it-IT" dirty="0">
                <a:solidFill>
                  <a:schemeClr val="bg1"/>
                </a:solidFill>
                <a:hlinkClick r:id="rId4"/>
              </a:rPr>
              <a:t>snizgraziano@hotmail.com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256229-6E13-4070-94F3-8FF04C46FA51}"/>
              </a:ext>
            </a:extLst>
          </p:cNvPr>
          <p:cNvSpPr txBox="1"/>
          <p:nvPr/>
        </p:nvSpPr>
        <p:spPr>
          <a:xfrm>
            <a:off x="3966801" y="175587"/>
            <a:ext cx="668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PRESENTAZIONE A CURA DI:</a:t>
            </a:r>
          </a:p>
          <a:p>
            <a:pPr algn="ctr"/>
            <a:r>
              <a:rPr lang="it-IT" sz="3600" dirty="0" err="1">
                <a:solidFill>
                  <a:schemeClr val="bg1"/>
                </a:solidFill>
              </a:rPr>
              <a:t>Snijana</a:t>
            </a:r>
            <a:r>
              <a:rPr lang="it-IT" sz="3600" dirty="0">
                <a:solidFill>
                  <a:schemeClr val="bg1"/>
                </a:solidFill>
              </a:rPr>
              <a:t> Graziano 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C12495-7202-49F9-A375-085680D334BE}"/>
              </a:ext>
            </a:extLst>
          </p:cNvPr>
          <p:cNvSpPr txBox="1"/>
          <p:nvPr/>
        </p:nvSpPr>
        <p:spPr>
          <a:xfrm>
            <a:off x="8759170" y="1474382"/>
            <a:ext cx="338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Responsabile della Comunicazione ‘’Dribbliamo la pigrizia’’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68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380437-4004-4DE5-911D-6C6B1AF16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it-IT" sz="3400" b="0" i="1" u="none" strike="noStrike">
                <a:solidFill>
                  <a:schemeClr val="bg1"/>
                </a:solidFill>
                <a:effectLst/>
                <a:latin typeface="Georgia" panose="02040502050405020303" pitchFamily="18" charset="0"/>
                <a:hlinkClick r:id="rId2" tooltip="Frase di Gabriella Dor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Praticare uno sport non deve fondarsi sull'idea del successo, bensì sull'idea di dare il meglio di sé.</a:t>
            </a:r>
            <a:endParaRPr lang="it-IT" sz="3400">
              <a:solidFill>
                <a:schemeClr val="bg1"/>
              </a:solidFill>
            </a:endParaRPr>
          </a:p>
        </p:txBody>
      </p:sp>
      <p:pic>
        <p:nvPicPr>
          <p:cNvPr id="5" name="Immagine 4" descr="Immagine che contiene atletica, stadio&#10;&#10;Descrizione generata automaticamente">
            <a:extLst>
              <a:ext uri="{FF2B5EF4-FFF2-40B4-BE49-F238E27FC236}">
                <a16:creationId xmlns:a16="http://schemas.microsoft.com/office/drawing/2014/main" id="{A4415840-7CF7-4768-95DA-9F96DE335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 b="-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9118C74-B695-4487-A992-1C8CF16998CE}"/>
              </a:ext>
            </a:extLst>
          </p:cNvPr>
          <p:cNvSpPr/>
          <p:nvPr/>
        </p:nvSpPr>
        <p:spPr>
          <a:xfrm>
            <a:off x="6762649" y="5690216"/>
            <a:ext cx="345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END… </a:t>
            </a:r>
          </a:p>
        </p:txBody>
      </p:sp>
    </p:spTree>
    <p:extLst>
      <p:ext uri="{BB962C8B-B14F-4D97-AF65-F5344CB8AC3E}">
        <p14:creationId xmlns:p14="http://schemas.microsoft.com/office/powerpoint/2010/main" val="31058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40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3" name="Freeform: Shape 40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EA72D6-F20A-4866-8943-C2376CBE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3" y="122941"/>
            <a:ext cx="4032446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Il </a:t>
            </a:r>
            <a:r>
              <a:rPr lang="en-US" b="1" dirty="0" err="1">
                <a:solidFill>
                  <a:schemeClr val="bg1"/>
                </a:solidFill>
              </a:rPr>
              <a:t>perché</a:t>
            </a:r>
            <a:r>
              <a:rPr lang="en-US" b="1" dirty="0">
                <a:solidFill>
                  <a:schemeClr val="bg1"/>
                </a:solidFill>
              </a:rPr>
              <a:t> del Progetto </a:t>
            </a:r>
          </a:p>
        </p:txBody>
      </p:sp>
      <p:sp>
        <p:nvSpPr>
          <p:cNvPr id="405" name="Freeform: Shape 40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7" name="Freeform: Shape 40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E17254-DA73-47AC-B3F3-0EFEC6859D86}"/>
              </a:ext>
            </a:extLst>
          </p:cNvPr>
          <p:cNvSpPr txBox="1"/>
          <p:nvPr/>
        </p:nvSpPr>
        <p:spPr>
          <a:xfrm>
            <a:off x="2178966" y="1730593"/>
            <a:ext cx="4666712" cy="472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 err="1">
                <a:solidFill>
                  <a:schemeClr val="bg1"/>
                </a:solidFill>
                <a:effectLst/>
              </a:rPr>
              <a:t>L’attività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sportiva</a:t>
            </a:r>
            <a:r>
              <a:rPr lang="en-US" i="0" dirty="0">
                <a:solidFill>
                  <a:schemeClr val="bg1"/>
                </a:solidFill>
                <a:effectLst/>
              </a:rPr>
              <a:t> è fin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dall’antichità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ritenuta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interamente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legata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alla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cultura</a:t>
            </a:r>
            <a:r>
              <a:rPr lang="en-US" i="0" dirty="0">
                <a:solidFill>
                  <a:schemeClr val="bg1"/>
                </a:solidFill>
                <a:effectLst/>
              </a:rPr>
              <a:t> del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benessere</a:t>
            </a:r>
            <a:r>
              <a:rPr lang="en-US" i="0" dirty="0">
                <a:solidFill>
                  <a:schemeClr val="bg1"/>
                </a:solidFill>
                <a:effectLst/>
              </a:rPr>
              <a:t>.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Probabilmente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mai</a:t>
            </a:r>
            <a:r>
              <a:rPr lang="en-US" i="0" dirty="0">
                <a:solidFill>
                  <a:schemeClr val="bg1"/>
                </a:solidFill>
                <a:effectLst/>
              </a:rPr>
              <a:t> ci fu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assunto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più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veritiero</a:t>
            </a:r>
            <a:r>
              <a:rPr lang="en-US" i="0" dirty="0">
                <a:solidFill>
                  <a:schemeClr val="bg1"/>
                </a:solidFill>
                <a:effectLst/>
              </a:rPr>
              <a:t> di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quello</a:t>
            </a:r>
            <a:r>
              <a:rPr lang="en-US" i="0" dirty="0">
                <a:solidFill>
                  <a:schemeClr val="bg1"/>
                </a:solidFill>
                <a:effectLst/>
              </a:rPr>
              <a:t> di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Giovenale</a:t>
            </a:r>
            <a:r>
              <a:rPr lang="en-US" i="0" dirty="0">
                <a:solidFill>
                  <a:schemeClr val="bg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specialmente</a:t>
            </a:r>
            <a:r>
              <a:rPr lang="en-US" i="0" dirty="0">
                <a:solidFill>
                  <a:schemeClr val="bg1"/>
                </a:solidFill>
                <a:effectLst/>
              </a:rPr>
              <a:t> in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questo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periodo</a:t>
            </a:r>
            <a:r>
              <a:rPr lang="en-US" i="0" dirty="0">
                <a:solidFill>
                  <a:schemeClr val="bg1"/>
                </a:solidFill>
                <a:effectLst/>
              </a:rPr>
              <a:t> in cui lo sport di base e la 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cultura</a:t>
            </a:r>
            <a:r>
              <a:rPr lang="en-US" i="0" dirty="0">
                <a:solidFill>
                  <a:schemeClr val="bg1"/>
                </a:solidFill>
                <a:effectLst/>
              </a:rPr>
              <a:t> 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sono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stati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fermati</a:t>
            </a:r>
            <a:r>
              <a:rPr lang="en-US" i="0" dirty="0">
                <a:solidFill>
                  <a:schemeClr val="bg1"/>
                </a:solidFill>
                <a:effectLst/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0" dirty="0" err="1">
                <a:solidFill>
                  <a:schemeClr val="bg1"/>
                </a:solidFill>
                <a:effectLst/>
              </a:rPr>
              <a:t>Chiuse</a:t>
            </a:r>
            <a:r>
              <a:rPr lang="en-US" i="0" dirty="0">
                <a:solidFill>
                  <a:schemeClr val="bg1"/>
                </a:solidFill>
                <a:effectLst/>
              </a:rPr>
              <a:t> le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palestre</a:t>
            </a:r>
            <a:r>
              <a:rPr lang="en-US" i="0" dirty="0">
                <a:solidFill>
                  <a:schemeClr val="bg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centri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sportivi</a:t>
            </a:r>
            <a:r>
              <a:rPr lang="en-US" i="0" dirty="0">
                <a:solidFill>
                  <a:schemeClr val="bg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gli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impianti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natatori</a:t>
            </a:r>
            <a:r>
              <a:rPr lang="en-US" i="0" dirty="0">
                <a:solidFill>
                  <a:schemeClr val="bg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chiusi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</a:t>
            </a:r>
            <a:r>
              <a:rPr lang="en-US" i="0" dirty="0">
                <a:solidFill>
                  <a:schemeClr val="bg1"/>
                </a:solidFill>
                <a:effectLst/>
              </a:rPr>
              <a:t> cinema,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teatri</a:t>
            </a:r>
            <a:r>
              <a:rPr lang="en-US" i="0" dirty="0">
                <a:solidFill>
                  <a:schemeClr val="bg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musei</a:t>
            </a:r>
            <a:r>
              <a:rPr lang="en-US" i="0" dirty="0">
                <a:solidFill>
                  <a:schemeClr val="bg1"/>
                </a:solidFill>
                <a:effectLst/>
              </a:rPr>
              <a:t>, Dad per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gli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studenti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delle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scuole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secondarie</a:t>
            </a:r>
            <a:r>
              <a:rPr lang="en-US" i="0" dirty="0">
                <a:solidFill>
                  <a:schemeClr val="bg1"/>
                </a:solidFill>
                <a:effectLst/>
              </a:rPr>
              <a:t> di secondo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grado</a:t>
            </a:r>
            <a:r>
              <a:rPr lang="en-US" i="0" dirty="0">
                <a:solidFill>
                  <a:schemeClr val="bg1"/>
                </a:solidFill>
                <a:effectLst/>
              </a:rPr>
              <a:t>,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studenti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della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scuola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primaria</a:t>
            </a:r>
            <a:r>
              <a:rPr lang="en-US" i="0" dirty="0">
                <a:solidFill>
                  <a:schemeClr val="bg1"/>
                </a:solidFill>
                <a:effectLst/>
              </a:rPr>
              <a:t> e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secondaria</a:t>
            </a:r>
            <a:r>
              <a:rPr lang="en-US" i="0" dirty="0">
                <a:solidFill>
                  <a:schemeClr val="bg1"/>
                </a:solidFill>
                <a:effectLst/>
              </a:rPr>
              <a:t> di primo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grado</a:t>
            </a:r>
            <a:r>
              <a:rPr lang="en-US" i="0" dirty="0">
                <a:solidFill>
                  <a:schemeClr val="bg1"/>
                </a:solidFill>
                <a:effectLst/>
              </a:rPr>
              <a:t> a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scuola</a:t>
            </a:r>
            <a:r>
              <a:rPr lang="en-US" i="0" dirty="0">
                <a:solidFill>
                  <a:schemeClr val="bg1"/>
                </a:solidFill>
                <a:effectLst/>
              </a:rPr>
              <a:t> ma “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costretti</a:t>
            </a:r>
            <a:r>
              <a:rPr lang="en-US" i="0" dirty="0">
                <a:solidFill>
                  <a:schemeClr val="bg1"/>
                </a:solidFill>
                <a:effectLst/>
              </a:rPr>
              <a:t>”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all’immobilismo</a:t>
            </a:r>
            <a:r>
              <a:rPr lang="en-US" i="0" dirty="0">
                <a:solidFill>
                  <a:schemeClr val="bg1"/>
                </a:solidFill>
                <a:effectLst/>
              </a:rPr>
              <a:t> dal banco per ore, senza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più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nemmeno</a:t>
            </a:r>
            <a:r>
              <a:rPr lang="en-US" i="0" dirty="0">
                <a:solidFill>
                  <a:schemeClr val="bg1"/>
                </a:solidFill>
                <a:effectLst/>
              </a:rPr>
              <a:t> la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possibilità</a:t>
            </a:r>
            <a:r>
              <a:rPr lang="en-US" i="0" dirty="0">
                <a:solidFill>
                  <a:schemeClr val="bg1"/>
                </a:solidFill>
                <a:effectLst/>
              </a:rPr>
              <a:t> di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svolgere</a:t>
            </a:r>
            <a:r>
              <a:rPr lang="en-US" i="0" dirty="0">
                <a:solidFill>
                  <a:schemeClr val="bg1"/>
                </a:solidFill>
                <a:effectLst/>
              </a:rPr>
              <a:t> le ore di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educazione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motoria</a:t>
            </a:r>
            <a:r>
              <a:rPr lang="en-US" i="0" dirty="0">
                <a:solidFill>
                  <a:schemeClr val="bg1"/>
                </a:solidFill>
                <a:effectLst/>
              </a:rPr>
              <a:t> in palestra. </a:t>
            </a:r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1" name="Freeform: Shape 41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3" name="Freeform: Shape 41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0B091E8-A0F9-4719-AB67-DAA873FB7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-3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41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7BAC27-E8F9-43A0-9F3B-2306FB3E3661}"/>
              </a:ext>
            </a:extLst>
          </p:cNvPr>
          <p:cNvSpPr txBox="1"/>
          <p:nvPr/>
        </p:nvSpPr>
        <p:spPr>
          <a:xfrm>
            <a:off x="9378409" y="6657945"/>
            <a:ext cx="28135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://www.cantiere.org/12701/sansiro-festa-di-primave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EDFCDB-6ADF-4DFE-A1EE-D048F8980593}"/>
              </a:ext>
            </a:extLst>
          </p:cNvPr>
          <p:cNvSpPr txBox="1"/>
          <p:nvPr/>
        </p:nvSpPr>
        <p:spPr>
          <a:xfrm>
            <a:off x="6371617" y="292656"/>
            <a:ext cx="358813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0" i="0" dirty="0">
                <a:solidFill>
                  <a:srgbClr val="656565"/>
                </a:solidFill>
                <a:effectLst/>
                <a:latin typeface="Roboto"/>
              </a:rPr>
              <a:t>“</a:t>
            </a:r>
            <a:r>
              <a:rPr lang="it-IT" b="1" i="0" dirty="0" err="1">
                <a:solidFill>
                  <a:srgbClr val="656565"/>
                </a:solidFill>
                <a:effectLst/>
                <a:latin typeface="Roboto"/>
              </a:rPr>
              <a:t>mens</a:t>
            </a:r>
            <a:r>
              <a:rPr lang="it-IT" b="1" i="0" dirty="0">
                <a:solidFill>
                  <a:srgbClr val="656565"/>
                </a:solidFill>
                <a:effectLst/>
                <a:latin typeface="Roboto"/>
              </a:rPr>
              <a:t> sana in </a:t>
            </a:r>
            <a:r>
              <a:rPr lang="it-IT" b="1" i="0" dirty="0" err="1">
                <a:solidFill>
                  <a:srgbClr val="656565"/>
                </a:solidFill>
                <a:effectLst/>
                <a:latin typeface="Roboto"/>
              </a:rPr>
              <a:t>corpore</a:t>
            </a:r>
            <a:r>
              <a:rPr lang="it-IT" b="1" i="0" dirty="0">
                <a:solidFill>
                  <a:srgbClr val="656565"/>
                </a:solidFill>
                <a:effectLst/>
                <a:latin typeface="Roboto"/>
              </a:rPr>
              <a:t> </a:t>
            </a:r>
            <a:r>
              <a:rPr lang="it-IT" b="1" i="0" dirty="0" err="1">
                <a:solidFill>
                  <a:srgbClr val="656565"/>
                </a:solidFill>
                <a:effectLst/>
                <a:latin typeface="Roboto"/>
              </a:rPr>
              <a:t>sano’</a:t>
            </a:r>
            <a:r>
              <a:rPr lang="it-IT" b="1" i="0" dirty="0">
                <a:solidFill>
                  <a:srgbClr val="656565"/>
                </a:solidFill>
                <a:effectLst/>
                <a:latin typeface="Roboto"/>
              </a:rPr>
              <a:t>’                          </a:t>
            </a:r>
            <a:r>
              <a:rPr lang="it-IT" sz="1050" b="1" i="0" dirty="0">
                <a:solidFill>
                  <a:srgbClr val="656565"/>
                </a:solidFill>
                <a:effectLst/>
                <a:latin typeface="Roboto"/>
              </a:rPr>
              <a:t>Cit. Giovenale 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14153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EBFB04-DCAF-4742-B1DB-5CCB05FD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46" y="1139912"/>
            <a:ext cx="4324642" cy="1360122"/>
          </a:xfrm>
        </p:spPr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Ci siamo chiesti quindi :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048199-0B58-4FDC-BC0D-25ECA000E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338" y="2722033"/>
            <a:ext cx="4324642" cy="1812123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bg1"/>
                </a:solidFill>
              </a:rPr>
              <a:t>Cosa possiamo fare </a:t>
            </a:r>
            <a:r>
              <a:rPr lang="it-IT" sz="1600" dirty="0" err="1">
                <a:solidFill>
                  <a:schemeClr val="bg1"/>
                </a:solidFill>
              </a:rPr>
              <a:t>perche</a:t>
            </a:r>
            <a:r>
              <a:rPr lang="it-IT" sz="1600" dirty="0">
                <a:solidFill>
                  <a:schemeClr val="bg1"/>
                </a:solidFill>
              </a:rPr>
              <a:t> i bambini non perdano la volontà di fare sport?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bg1"/>
                </a:solidFill>
              </a:rPr>
              <a:t>Come possiamo aiutare  loro a fare attività motoria in questo momento difficile?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schemeClr val="bg1"/>
                </a:solidFill>
              </a:rPr>
              <a:t>Come li facciamo muovere e farli divertire anche se non si possono toccare? </a:t>
            </a:r>
          </a:p>
          <a:p>
            <a:endParaRPr lang="it-IT" sz="1000" dirty="0">
              <a:solidFill>
                <a:schemeClr val="bg1"/>
              </a:solidFill>
            </a:endParaRPr>
          </a:p>
        </p:txBody>
      </p:sp>
      <p:pic>
        <p:nvPicPr>
          <p:cNvPr id="7" name="Immagine 6" descr="Immagine che contiene erba, esterni, calcio, palla&#10;&#10;Descrizione generata automaticamente">
            <a:extLst>
              <a:ext uri="{FF2B5EF4-FFF2-40B4-BE49-F238E27FC236}">
                <a16:creationId xmlns:a16="http://schemas.microsoft.com/office/drawing/2014/main" id="{C21FF751-A9EA-46D8-BF30-78BAAABC5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946" b="-2"/>
          <a:stretch/>
        </p:blipFill>
        <p:spPr>
          <a:xfrm>
            <a:off x="6024486" y="1206631"/>
            <a:ext cx="5498239" cy="4264950"/>
          </a:xfrm>
          <a:prstGeom prst="rect">
            <a:avLst/>
          </a:prstGeom>
          <a:ln w="28575">
            <a:noFill/>
          </a:ln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C398A55-C821-4A4A-8740-BCC5920914FB}"/>
              </a:ext>
            </a:extLst>
          </p:cNvPr>
          <p:cNvSpPr/>
          <p:nvPr/>
        </p:nvSpPr>
        <p:spPr>
          <a:xfrm>
            <a:off x="2587393" y="4756155"/>
            <a:ext cx="788094" cy="135782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54C4AA-5492-49CF-B378-B8E24922B81F}"/>
              </a:ext>
            </a:extLst>
          </p:cNvPr>
          <p:cNvSpPr txBox="1"/>
          <p:nvPr/>
        </p:nvSpPr>
        <p:spPr>
          <a:xfrm>
            <a:off x="687575" y="6164595"/>
            <a:ext cx="530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solidFill>
                  <a:schemeClr val="bg1"/>
                </a:solidFill>
              </a:rPr>
              <a:t>Ecco che nasce  « Dribbliamo la pigrizia»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681386-596E-434E-8EC5-17890F68A3CE}"/>
              </a:ext>
            </a:extLst>
          </p:cNvPr>
          <p:cNvSpPr txBox="1"/>
          <p:nvPr/>
        </p:nvSpPr>
        <p:spPr>
          <a:xfrm>
            <a:off x="8689898" y="5331916"/>
            <a:ext cx="28328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scientificast.it/sabermetrica-nel-calci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FE6EC6-F394-4E49-96ED-37A4283FE49C}"/>
              </a:ext>
            </a:extLst>
          </p:cNvPr>
          <p:cNvSpPr txBox="1"/>
          <p:nvPr/>
        </p:nvSpPr>
        <p:spPr>
          <a:xfrm>
            <a:off x="876605" y="405890"/>
            <a:ext cx="5357002" cy="679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OBIETTIVI DEL PROGETTO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B5C743-972C-4EC0-B4B7-D41B2244D059}"/>
              </a:ext>
            </a:extLst>
          </p:cNvPr>
          <p:cNvSpPr txBox="1"/>
          <p:nvPr/>
        </p:nvSpPr>
        <p:spPr>
          <a:xfrm>
            <a:off x="818925" y="1302661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Adottare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azioni</a:t>
            </a:r>
            <a:r>
              <a:rPr lang="en-US" dirty="0">
                <a:solidFill>
                  <a:schemeClr val="bg1"/>
                </a:solidFill>
              </a:rPr>
              <a:t> volte a </a:t>
            </a:r>
            <a:r>
              <a:rPr lang="en-US" dirty="0" err="1">
                <a:solidFill>
                  <a:schemeClr val="bg1"/>
                </a:solidFill>
              </a:rPr>
              <a:t>ridurre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percentuale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popolazione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sedentaria</a:t>
            </a:r>
            <a:endParaRPr lang="en-US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Favorire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pratica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sportiva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ambiente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naturale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all’aperto</a:t>
            </a:r>
            <a:r>
              <a:rPr lang="en-US" dirty="0">
                <a:solidFill>
                  <a:schemeClr val="bg1"/>
                </a:solidFill>
              </a:rPr>
              <a:t> per una </a:t>
            </a:r>
            <a:r>
              <a:rPr lang="en-US" dirty="0" err="1">
                <a:solidFill>
                  <a:schemeClr val="bg1"/>
                </a:solidFill>
              </a:rPr>
              <a:t>cultura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dello</a:t>
            </a:r>
            <a:r>
              <a:rPr lang="en-US" dirty="0">
                <a:solidFill>
                  <a:schemeClr val="bg1"/>
                </a:solidFill>
              </a:rPr>
              <a:t> sport “eco </a:t>
            </a:r>
            <a:r>
              <a:rPr lang="en-US" dirty="0" err="1">
                <a:solidFill>
                  <a:schemeClr val="bg1"/>
                </a:solidFill>
              </a:rPr>
              <a:t>sostenibile</a:t>
            </a:r>
            <a:r>
              <a:rPr lang="en-US" dirty="0">
                <a:solidFill>
                  <a:schemeClr val="bg1"/>
                </a:solidFill>
              </a:rPr>
              <a:t>”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(Plastic-</a:t>
            </a:r>
            <a:r>
              <a:rPr lang="en-US" dirty="0" err="1">
                <a:solidFill>
                  <a:schemeClr val="bg1"/>
                </a:solidFill>
              </a:rPr>
              <a:t>freER</a:t>
            </a:r>
            <a:r>
              <a:rPr lang="en-US" dirty="0">
                <a:solidFill>
                  <a:schemeClr val="bg1"/>
                </a:solidFill>
              </a:rPr>
              <a:t>) – non </a:t>
            </a:r>
            <a:r>
              <a:rPr lang="en-US" dirty="0" err="1">
                <a:solidFill>
                  <a:schemeClr val="bg1"/>
                </a:solidFill>
              </a:rPr>
              <a:t>utilizzare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prodotti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plastica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monouso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elencati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all'art</a:t>
            </a:r>
            <a:r>
              <a:rPr lang="en-US" dirty="0">
                <a:solidFill>
                  <a:schemeClr val="bg1"/>
                </a:solidFill>
              </a:rPr>
              <a:t>. 4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domanda</a:t>
            </a:r>
            <a:r>
              <a:rPr lang="en-US" dirty="0">
                <a:solidFill>
                  <a:schemeClr val="bg1"/>
                </a:solidFill>
              </a:rPr>
              <a:t> (UE) 2019/904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Promuovere</a:t>
            </a:r>
            <a:r>
              <a:rPr lang="en-US" dirty="0">
                <a:solidFill>
                  <a:schemeClr val="bg1"/>
                </a:solidFill>
              </a:rPr>
              <a:t> il </a:t>
            </a:r>
            <a:r>
              <a:rPr lang="en-US" dirty="0" err="1">
                <a:solidFill>
                  <a:schemeClr val="bg1"/>
                </a:solidFill>
              </a:rPr>
              <a:t>territorio</a:t>
            </a:r>
            <a:r>
              <a:rPr lang="en-US" dirty="0">
                <a:solidFill>
                  <a:schemeClr val="bg1"/>
                </a:solidFill>
              </a:rPr>
              <a:t> e il </a:t>
            </a:r>
            <a:r>
              <a:rPr lang="en-US" dirty="0" err="1">
                <a:solidFill>
                  <a:schemeClr val="bg1"/>
                </a:solidFill>
              </a:rPr>
              <a:t>patrimonio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culturale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regione</a:t>
            </a:r>
            <a:endParaRPr lang="en-US" dirty="0">
              <a:solidFill>
                <a:schemeClr val="bg1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Promuovere</a:t>
            </a:r>
            <a:r>
              <a:rPr lang="en-US" dirty="0">
                <a:solidFill>
                  <a:schemeClr val="bg1"/>
                </a:solidFill>
              </a:rPr>
              <a:t> lo sport quale </a:t>
            </a:r>
            <a:r>
              <a:rPr lang="en-US" dirty="0" err="1">
                <a:solidFill>
                  <a:schemeClr val="bg1"/>
                </a:solidFill>
              </a:rPr>
              <a:t>strumento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favorire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azioni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integrazione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sociale</a:t>
            </a:r>
            <a:r>
              <a:rPr lang="en-US" dirty="0">
                <a:solidFill>
                  <a:schemeClr val="bg1"/>
                </a:solidFill>
              </a:rPr>
              <a:t> e di </a:t>
            </a:r>
            <a:r>
              <a:rPr lang="en-US" dirty="0" err="1">
                <a:solidFill>
                  <a:schemeClr val="bg1"/>
                </a:solidFill>
              </a:rPr>
              <a:t>aggregazione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soggetti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disabili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normodotati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Promuovere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attività</a:t>
            </a:r>
            <a:r>
              <a:rPr lang="en-US" dirty="0">
                <a:solidFill>
                  <a:schemeClr val="bg1"/>
                </a:solidFill>
              </a:rPr>
              <a:t> sportive in </a:t>
            </a:r>
            <a:r>
              <a:rPr lang="en-US" dirty="0" err="1">
                <a:solidFill>
                  <a:schemeClr val="bg1"/>
                </a:solidFill>
              </a:rPr>
              <a:t>aree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territoriali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svantaggiate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" name="Immagine 4" descr="Immagine che contiene testo, pavimento&#10;&#10;Descrizione generata automaticamente">
            <a:extLst>
              <a:ext uri="{FF2B5EF4-FFF2-40B4-BE49-F238E27FC236}">
                <a16:creationId xmlns:a16="http://schemas.microsoft.com/office/drawing/2014/main" id="{575B4FC0-905B-4D10-B92E-19AC7F777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 r="-1" b="20647"/>
          <a:stretch/>
        </p:blipFill>
        <p:spPr>
          <a:xfrm>
            <a:off x="7253021" y="1820334"/>
            <a:ext cx="3555043" cy="321733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07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0"/>
            <a:ext cx="12192000" cy="6862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375B33-8D57-41B2-844D-885C0B842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03" y="161438"/>
            <a:ext cx="5503533" cy="714208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>
                <a:solidFill>
                  <a:schemeClr val="bg1"/>
                </a:solidFill>
              </a:rPr>
              <a:t>OBIETTIVI DEL PROGETTO  2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F08448-D50B-46EF-B650-93451498D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38" y="1041294"/>
            <a:ext cx="4271891" cy="5418123"/>
          </a:xfrm>
        </p:spPr>
        <p:txBody>
          <a:bodyPr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Incentivare</a:t>
            </a:r>
            <a:r>
              <a:rPr lang="en-US" sz="1800" dirty="0">
                <a:solidFill>
                  <a:schemeClr val="bg1"/>
                </a:solidFill>
              </a:rPr>
              <a:t> il </a:t>
            </a:r>
            <a:r>
              <a:rPr lang="en-US" sz="1800" dirty="0" err="1">
                <a:solidFill>
                  <a:schemeClr val="bg1"/>
                </a:solidFill>
              </a:rPr>
              <a:t>processo</a:t>
            </a:r>
            <a:r>
              <a:rPr lang="en-US" sz="1800" dirty="0">
                <a:solidFill>
                  <a:schemeClr val="bg1"/>
                </a:solidFill>
              </a:rPr>
              <a:t> di </a:t>
            </a:r>
            <a:r>
              <a:rPr lang="en-US" sz="1800" dirty="0" err="1">
                <a:solidFill>
                  <a:schemeClr val="bg1"/>
                </a:solidFill>
              </a:rPr>
              <a:t>integrazione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fra</a:t>
            </a:r>
            <a:r>
              <a:rPr lang="en-US" sz="1800" dirty="0">
                <a:solidFill>
                  <a:schemeClr val="bg1"/>
                </a:solidFill>
              </a:rPr>
              <a:t> il </a:t>
            </a:r>
            <a:r>
              <a:rPr lang="en-US" sz="1800" dirty="0" err="1">
                <a:solidFill>
                  <a:schemeClr val="bg1"/>
                </a:solidFill>
              </a:rPr>
              <a:t>sistema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sportivo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quello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scolastico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Promuovere</a:t>
            </a:r>
            <a:r>
              <a:rPr lang="en-US" sz="1800" dirty="0">
                <a:solidFill>
                  <a:schemeClr val="bg1"/>
                </a:solidFill>
              </a:rPr>
              <a:t> il </a:t>
            </a:r>
            <a:r>
              <a:rPr lang="en-US" sz="1800" dirty="0" err="1">
                <a:solidFill>
                  <a:schemeClr val="bg1"/>
                </a:solidFill>
              </a:rPr>
              <a:t>perseguimento</a:t>
            </a:r>
            <a:r>
              <a:rPr lang="en-US" sz="1800" dirty="0">
                <a:solidFill>
                  <a:schemeClr val="bg1"/>
                </a:solidFill>
              </a:rPr>
              <a:t> di un </a:t>
            </a:r>
            <a:r>
              <a:rPr lang="en-US" sz="1800" dirty="0" err="1">
                <a:solidFill>
                  <a:schemeClr val="bg1"/>
                </a:solidFill>
              </a:rPr>
              <a:t>corretto</a:t>
            </a:r>
            <a:r>
              <a:rPr lang="en-US" sz="1800" dirty="0">
                <a:solidFill>
                  <a:schemeClr val="bg1"/>
                </a:solidFill>
              </a:rPr>
              <a:t> stile di vita e </a:t>
            </a:r>
            <a:r>
              <a:rPr lang="en-US" sz="1800" dirty="0" err="1">
                <a:solidFill>
                  <a:schemeClr val="bg1"/>
                </a:solidFill>
              </a:rPr>
              <a:t>diffondere</a:t>
            </a:r>
            <a:r>
              <a:rPr lang="en-US" sz="1800" dirty="0">
                <a:solidFill>
                  <a:schemeClr val="bg1"/>
                </a:solidFill>
              </a:rPr>
              <a:t> la </a:t>
            </a:r>
            <a:r>
              <a:rPr lang="en-US" sz="1800" dirty="0" err="1">
                <a:solidFill>
                  <a:schemeClr val="bg1"/>
                </a:solidFill>
              </a:rPr>
              <a:t>cultura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della</a:t>
            </a:r>
            <a:r>
              <a:rPr lang="en-US" sz="1800" dirty="0">
                <a:solidFill>
                  <a:schemeClr val="bg1"/>
                </a:solidFill>
              </a:rPr>
              <a:t> salute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Favorire</a:t>
            </a:r>
            <a:r>
              <a:rPr lang="en-US" sz="1800" dirty="0">
                <a:solidFill>
                  <a:schemeClr val="bg1"/>
                </a:solidFill>
              </a:rPr>
              <a:t> un </a:t>
            </a:r>
            <a:r>
              <a:rPr lang="en-US" sz="1800" dirty="0" err="1">
                <a:solidFill>
                  <a:schemeClr val="bg1"/>
                </a:solidFill>
              </a:rPr>
              <a:t>maggior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coinvolgimento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partecipazione</a:t>
            </a:r>
            <a:r>
              <a:rPr lang="en-US" sz="1800" dirty="0">
                <a:solidFill>
                  <a:schemeClr val="bg1"/>
                </a:solidFill>
              </a:rPr>
              <a:t> alle </a:t>
            </a:r>
            <a:r>
              <a:rPr lang="en-US" sz="1800" dirty="0" err="1">
                <a:solidFill>
                  <a:schemeClr val="bg1"/>
                </a:solidFill>
              </a:rPr>
              <a:t>attività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motorie</a:t>
            </a:r>
            <a:r>
              <a:rPr lang="en-US" sz="1800" dirty="0">
                <a:solidFill>
                  <a:schemeClr val="bg1"/>
                </a:solidFill>
              </a:rPr>
              <a:t> e sportive </a:t>
            </a:r>
            <a:r>
              <a:rPr lang="en-US" sz="1800" dirty="0" err="1">
                <a:solidFill>
                  <a:schemeClr val="bg1"/>
                </a:solidFill>
              </a:rPr>
              <a:t>della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popolazione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femminile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incrementare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l’attività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sportiva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più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giovani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degli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adulti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Favorire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l’accesso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della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popolazione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anziana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alla</a:t>
            </a:r>
            <a:r>
              <a:rPr lang="en-US" sz="1800" dirty="0">
                <a:solidFill>
                  <a:schemeClr val="bg1"/>
                </a:solidFill>
              </a:rPr>
              <a:t> vita </a:t>
            </a:r>
            <a:r>
              <a:rPr lang="en-US" sz="1800" dirty="0" err="1">
                <a:solidFill>
                  <a:schemeClr val="bg1"/>
                </a:solidFill>
              </a:rPr>
              <a:t>attiva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Promuovere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l’offerta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diversificata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delle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attività</a:t>
            </a:r>
            <a:r>
              <a:rPr lang="en-US" sz="1800" dirty="0">
                <a:solidFill>
                  <a:schemeClr val="bg1"/>
                </a:solidFill>
              </a:rPr>
              <a:t> sportive e </a:t>
            </a:r>
            <a:r>
              <a:rPr lang="en-US" sz="1800" dirty="0" err="1">
                <a:solidFill>
                  <a:schemeClr val="bg1"/>
                </a:solidFill>
              </a:rPr>
              <a:t>l’esercizio</a:t>
            </a:r>
            <a:r>
              <a:rPr lang="en-US" sz="1800" dirty="0">
                <a:solidFill>
                  <a:schemeClr val="bg1"/>
                </a:solidFill>
              </a:rPr>
              <a:t> di quelle poco </a:t>
            </a:r>
            <a:r>
              <a:rPr lang="en-US" sz="1800" dirty="0" err="1">
                <a:solidFill>
                  <a:schemeClr val="bg1"/>
                </a:solidFill>
              </a:rPr>
              <a:t>praticate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Mettere</a:t>
            </a:r>
            <a:r>
              <a:rPr lang="en-US" sz="1800" dirty="0">
                <a:solidFill>
                  <a:schemeClr val="bg1"/>
                </a:solidFill>
              </a:rPr>
              <a:t> in </a:t>
            </a:r>
            <a:r>
              <a:rPr lang="en-US" sz="1800" dirty="0" err="1">
                <a:solidFill>
                  <a:schemeClr val="bg1"/>
                </a:solidFill>
              </a:rPr>
              <a:t>atto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azioni</a:t>
            </a:r>
            <a:r>
              <a:rPr lang="en-US" sz="1800" dirty="0">
                <a:solidFill>
                  <a:schemeClr val="bg1"/>
                </a:solidFill>
              </a:rPr>
              <a:t> volte a </a:t>
            </a:r>
            <a:r>
              <a:rPr lang="en-US" sz="1800" dirty="0" err="1">
                <a:solidFill>
                  <a:schemeClr val="bg1"/>
                </a:solidFill>
              </a:rPr>
              <a:t>contrastare</a:t>
            </a:r>
            <a:r>
              <a:rPr lang="en-US" sz="1800" dirty="0">
                <a:solidFill>
                  <a:schemeClr val="bg1"/>
                </a:solidFill>
              </a:rPr>
              <a:t> la </a:t>
            </a:r>
            <a:r>
              <a:rPr lang="en-US" sz="1800" dirty="0" err="1">
                <a:solidFill>
                  <a:schemeClr val="bg1"/>
                </a:solidFill>
              </a:rPr>
              <a:t>pratica</a:t>
            </a:r>
            <a:r>
              <a:rPr lang="en-US" sz="1800" dirty="0">
                <a:solidFill>
                  <a:schemeClr val="bg1"/>
                </a:solidFill>
              </a:rPr>
              <a:t> del doping e </a:t>
            </a:r>
            <a:r>
              <a:rPr lang="en-US" sz="1800" dirty="0" err="1">
                <a:solidFill>
                  <a:schemeClr val="bg1"/>
                </a:solidFill>
              </a:rPr>
              <a:t>diffondere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valori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etici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dello</a:t>
            </a:r>
            <a:r>
              <a:rPr lang="en-US" sz="1800" dirty="0">
                <a:solidFill>
                  <a:schemeClr val="bg1"/>
                </a:solidFill>
              </a:rPr>
              <a:t> sport</a:t>
            </a:r>
          </a:p>
          <a:p>
            <a:pPr algn="l"/>
            <a:endParaRPr lang="it-IT" sz="500" dirty="0">
              <a:solidFill>
                <a:schemeClr val="bg1"/>
              </a:solidFill>
            </a:endParaRPr>
          </a:p>
        </p:txBody>
      </p:sp>
      <p:pic>
        <p:nvPicPr>
          <p:cNvPr id="7" name="Immagine 6" descr="Immagine che contiene esterni, edificio, sport, terra&#10;&#10;Descrizione generata automaticamente">
            <a:extLst>
              <a:ext uri="{FF2B5EF4-FFF2-40B4-BE49-F238E27FC236}">
                <a16:creationId xmlns:a16="http://schemas.microsoft.com/office/drawing/2014/main" id="{DAEE66BF-7213-4BEC-B500-96B0F82AD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16339" b="2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93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9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95" name="Freeform: Shape 18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7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198" name="Freeform: Shape 22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23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24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5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6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7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8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9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30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31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32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33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5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36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7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8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39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40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42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43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44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45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46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47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933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DD83D8-6CD8-452E-91CC-48EC989C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435" y="537328"/>
            <a:ext cx="4902039" cy="5449736"/>
          </a:xfrm>
        </p:spPr>
        <p:txBody>
          <a:bodyPr>
            <a:noAutofit/>
          </a:bodyPr>
          <a:lstStyle/>
          <a:p>
            <a:pPr algn="l"/>
            <a:r>
              <a:rPr lang="it-IT" sz="3600" b="1" u="sng" dirty="0">
                <a:solidFill>
                  <a:schemeClr val="bg1"/>
                </a:solidFill>
              </a:rPr>
              <a:t>Periodo di realizzazione: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dal 16/09/2020 al  07/06/2021</a:t>
            </a:r>
            <a:br>
              <a:rPr lang="it-IT" sz="3600" dirty="0">
                <a:solidFill>
                  <a:schemeClr val="bg1"/>
                </a:solidFill>
              </a:rPr>
            </a:b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b="1" u="sng" dirty="0">
                <a:solidFill>
                  <a:schemeClr val="bg1"/>
                </a:solidFill>
              </a:rPr>
              <a:t>Rivolto a: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Scuole di primo grado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( classe 1°-2°-3°-4°-5° )</a:t>
            </a:r>
            <a:br>
              <a:rPr lang="it-IT" sz="3600" dirty="0">
                <a:solidFill>
                  <a:schemeClr val="bg1"/>
                </a:solidFill>
              </a:rPr>
            </a:b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F31BDC0-103E-453D-A5DA-92E09828A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-1381" r="4209" b="1381"/>
          <a:stretch/>
        </p:blipFill>
        <p:spPr>
          <a:xfrm>
            <a:off x="601526" y="2362055"/>
            <a:ext cx="5720393" cy="3533745"/>
          </a:xfrm>
          <a:prstGeom prst="rect">
            <a:avLst/>
          </a:prstGeom>
          <a:ln w="28575">
            <a:noFill/>
          </a:ln>
        </p:spPr>
      </p:pic>
      <p:sp>
        <p:nvSpPr>
          <p:cNvPr id="8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5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1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B6F44B-6DDE-4E9E-9B38-6934076A1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58" y="587458"/>
            <a:ext cx="5628796" cy="678953"/>
          </a:xfrm>
        </p:spPr>
        <p:txBody>
          <a:bodyPr>
            <a:normAutofit fontScale="90000"/>
          </a:bodyPr>
          <a:lstStyle/>
          <a:p>
            <a:pPr algn="l"/>
            <a:r>
              <a:rPr lang="it-IT" sz="4800" b="1" dirty="0">
                <a:solidFill>
                  <a:schemeClr val="bg1"/>
                </a:solidFill>
              </a:rPr>
              <a:t>Luogo di realizzazione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3F91A7-F1FF-4FC6-A614-C02F79830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86" y="1632312"/>
            <a:ext cx="4931195" cy="268994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bg1"/>
                </a:solidFill>
              </a:rPr>
              <a:t> Scuole dell'infanzia e primarie del Comune di Bologna, Anzola dell'Emilia, Casalecchio di Reno, Calderino, Imola, Sasso Marconi.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bg1"/>
                </a:solidFill>
              </a:rPr>
              <a:t> Ospedale Maggiore sul territorio di Bologna.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bg1"/>
                </a:solidFill>
              </a:rPr>
              <a:t>Parchi all'aria aperta limitrofi alle scuole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bg1"/>
                </a:solidFill>
              </a:rPr>
              <a:t>Impianti Sportivi : Baratti, </a:t>
            </a:r>
            <a:r>
              <a:rPr lang="it-IT" sz="1800" dirty="0" err="1">
                <a:solidFill>
                  <a:schemeClr val="bg1"/>
                </a:solidFill>
              </a:rPr>
              <a:t>Copernico,Palestra</a:t>
            </a:r>
            <a:r>
              <a:rPr lang="it-IT" sz="1800" dirty="0">
                <a:solidFill>
                  <a:schemeClr val="bg1"/>
                </a:solidFill>
              </a:rPr>
              <a:t> Le Club</a:t>
            </a:r>
          </a:p>
        </p:txBody>
      </p:sp>
      <p:grpSp>
        <p:nvGrpSpPr>
          <p:cNvPr id="16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94" name="Immagine 193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B3E8E2E3-913B-4A48-A3A4-2A08EDF5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7285" y="-988424"/>
            <a:ext cx="6848475" cy="6019800"/>
          </a:xfrm>
          <a:prstGeom prst="rect">
            <a:avLst/>
          </a:prstGeom>
        </p:spPr>
      </p:pic>
      <p:sp>
        <p:nvSpPr>
          <p:cNvPr id="195" name="CasellaDiTesto 194">
            <a:extLst>
              <a:ext uri="{FF2B5EF4-FFF2-40B4-BE49-F238E27FC236}">
                <a16:creationId xmlns:a16="http://schemas.microsoft.com/office/drawing/2014/main" id="{183EAF08-0EB5-4913-AA53-8372B6426F6C}"/>
              </a:ext>
            </a:extLst>
          </p:cNvPr>
          <p:cNvSpPr txBox="1"/>
          <p:nvPr/>
        </p:nvSpPr>
        <p:spPr>
          <a:xfrm>
            <a:off x="997082" y="6438900"/>
            <a:ext cx="6848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scuola-materna.net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59695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208CBD-A052-4F33-8861-29B579E4F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9754" y="68886"/>
            <a:ext cx="2334007" cy="795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ATTIVITA’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8C940D-4516-4630-B49F-65C1A82FE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21" name="Graphic 212">
              <a:extLst>
                <a:ext uri="{FF2B5EF4-FFF2-40B4-BE49-F238E27FC236}">
                  <a16:creationId xmlns:a16="http://schemas.microsoft.com/office/drawing/2014/main" id="{160C130F-E752-44CF-98A8-75490C2A2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Graphic 212">
              <a:extLst>
                <a:ext uri="{FF2B5EF4-FFF2-40B4-BE49-F238E27FC236}">
                  <a16:creationId xmlns:a16="http://schemas.microsoft.com/office/drawing/2014/main" id="{9690DAC5-9FBA-4943-959B-751AF2B46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48E1A2-B599-42A8-8624-03CE965CBB66}"/>
              </a:ext>
            </a:extLst>
          </p:cNvPr>
          <p:cNvSpPr txBox="1"/>
          <p:nvPr/>
        </p:nvSpPr>
        <p:spPr>
          <a:xfrm>
            <a:off x="156588" y="1041137"/>
            <a:ext cx="5217173" cy="1169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1) </a:t>
            </a:r>
            <a:r>
              <a:rPr lang="en-US" sz="1400" dirty="0" err="1">
                <a:solidFill>
                  <a:schemeClr val="bg1"/>
                </a:solidFill>
              </a:rPr>
              <a:t>Percorsi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multidisciplinari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giochi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squadra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gioco</a:t>
            </a:r>
            <a:r>
              <a:rPr lang="en-US" sz="1400" dirty="0">
                <a:solidFill>
                  <a:schemeClr val="bg1"/>
                </a:solidFill>
              </a:rPr>
              <a:t>-danza, sport </a:t>
            </a:r>
            <a:r>
              <a:rPr lang="en-US" sz="1400" dirty="0" err="1">
                <a:solidFill>
                  <a:schemeClr val="bg1"/>
                </a:solidFill>
              </a:rPr>
              <a:t>urbani</a:t>
            </a:r>
            <a:r>
              <a:rPr lang="en-US" sz="1400" dirty="0">
                <a:solidFill>
                  <a:schemeClr val="bg1"/>
                </a:solidFill>
              </a:rPr>
              <a:t>)con la </a:t>
            </a:r>
            <a:r>
              <a:rPr lang="en-US" sz="1400" dirty="0" err="1">
                <a:solidFill>
                  <a:schemeClr val="bg1"/>
                </a:solidFill>
              </a:rPr>
              <a:t>presenza</a:t>
            </a:r>
            <a:r>
              <a:rPr lang="en-US" sz="1400" dirty="0">
                <a:solidFill>
                  <a:schemeClr val="bg1"/>
                </a:solidFill>
              </a:rPr>
              <a:t> di un </a:t>
            </a:r>
            <a:r>
              <a:rPr lang="en-US" sz="1400" dirty="0" err="1">
                <a:solidFill>
                  <a:schemeClr val="bg1"/>
                </a:solidFill>
              </a:rPr>
              <a:t>istruttore</a:t>
            </a:r>
            <a:r>
              <a:rPr lang="en-US" sz="1400" dirty="0">
                <a:solidFill>
                  <a:schemeClr val="bg1"/>
                </a:solidFill>
              </a:rPr>
              <a:t> e di </a:t>
            </a:r>
            <a:r>
              <a:rPr lang="en-US" sz="1400" dirty="0" err="1">
                <a:solidFill>
                  <a:schemeClr val="bg1"/>
                </a:solidFill>
              </a:rPr>
              <a:t>un'educatrice</a:t>
            </a:r>
            <a:r>
              <a:rPr lang="en-US" sz="1400" dirty="0">
                <a:solidFill>
                  <a:schemeClr val="bg1"/>
                </a:solidFill>
              </a:rPr>
              <a:t> per </a:t>
            </a:r>
            <a:r>
              <a:rPr lang="en-US" sz="1400" dirty="0" err="1">
                <a:solidFill>
                  <a:schemeClr val="bg1"/>
                </a:solidFill>
              </a:rPr>
              <a:t>attrarre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bambini </a:t>
            </a:r>
            <a:r>
              <a:rPr lang="en-US" sz="1400" dirty="0" err="1">
                <a:solidFill>
                  <a:schemeClr val="bg1"/>
                </a:solidFill>
              </a:rPr>
              <a:t>allo</a:t>
            </a:r>
            <a:r>
              <a:rPr lang="en-US" sz="1400" dirty="0">
                <a:solidFill>
                  <a:schemeClr val="bg1"/>
                </a:solidFill>
              </a:rPr>
              <a:t> sport e per </a:t>
            </a:r>
            <a:r>
              <a:rPr lang="en-US" sz="1400" dirty="0" err="1">
                <a:solidFill>
                  <a:schemeClr val="bg1"/>
                </a:solidFill>
              </a:rPr>
              <a:t>individuare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attraverso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specifiche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attività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nuove</a:t>
            </a:r>
            <a:r>
              <a:rPr lang="en-US" sz="1400" dirty="0">
                <a:solidFill>
                  <a:schemeClr val="bg1"/>
                </a:solidFill>
              </a:rPr>
              <a:t> ed </a:t>
            </a:r>
            <a:r>
              <a:rPr lang="en-US" sz="1400" dirty="0" err="1">
                <a:solidFill>
                  <a:schemeClr val="bg1"/>
                </a:solidFill>
              </a:rPr>
              <a:t>impreviste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fragilità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nel</a:t>
            </a:r>
            <a:r>
              <a:rPr lang="en-US" sz="1400" dirty="0">
                <a:solidFill>
                  <a:schemeClr val="bg1"/>
                </a:solidFill>
              </a:rPr>
              <a:t> post-</a:t>
            </a:r>
            <a:r>
              <a:rPr lang="en-US" sz="1400" dirty="0" err="1">
                <a:solidFill>
                  <a:schemeClr val="bg1"/>
                </a:solidFill>
              </a:rPr>
              <a:t>Covid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potrebbero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appartenere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chiunque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3F2521-5FCA-4EE4-ADB9-C71AB81B8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5" name="Graphic 190">
              <a:extLst>
                <a:ext uri="{FF2B5EF4-FFF2-40B4-BE49-F238E27FC236}">
                  <a16:creationId xmlns:a16="http://schemas.microsoft.com/office/drawing/2014/main" id="{701F4A7E-EE52-4FFF-847D-941A57F6E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C45BFB-2AD2-45F8-9F4B-9151A686E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FD8094-5F5E-411D-96E3-0D8E76B94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aphic 190">
              <a:extLst>
                <a:ext uri="{FF2B5EF4-FFF2-40B4-BE49-F238E27FC236}">
                  <a16:creationId xmlns:a16="http://schemas.microsoft.com/office/drawing/2014/main" id="{F3FB933A-7D1C-4A1F-9589-2006261F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65C4036-D195-4D1E-B436-A03795967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4F38E9F-35FC-437D-BE4E-33FDF6056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45C8B4A1-D843-4894-A6C9-D2618B0C4B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-1275" b="-2"/>
          <a:stretch/>
        </p:blipFill>
        <p:spPr>
          <a:xfrm>
            <a:off x="5570844" y="3153811"/>
            <a:ext cx="4171609" cy="149366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B7E220D-70BE-46E1-87EA-9239C108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FC1A5110-77D2-40E7-81AD-268BA675F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FA2A3FD-1B3F-42AF-BC02-85F36E056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AD487CA-8FBC-4540-AC49-97AE50C651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0D84CF57-47D1-43F3-A27F-4554C8874D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BEE7FBD-98AD-4AD4-8928-24BF44632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4FD382E-B389-4D8F-A55E-6DFA291F0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8382AB7-ABEA-406A-BC9C-E929CB72C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87410AC-739F-4AF0-B3F3-BA1EE2D84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97F7ECB-7025-4A18-B6C1-9A8F179D8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E8BF277F-8AC7-4B9F-A748-658BC32F4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861EEE4-BFC2-47F9-B33D-2CF7EF91D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EDB4948-A661-493E-A726-89FD16043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90295D3-F01C-40D4-AC18-38CDB597D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E279E4F-F139-423E-AF42-7C309EE9E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E503EF8-F0B7-4F0E-B82E-742BB8DB8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BF1F2E6-2E0A-4F5C-AF29-167B9214D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465F6F4-1BA9-4F7B-9980-3571C7C5C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FFF3428D-3135-4073-AB27-8292AA421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EE4FAE5-DC40-43E2-BACB-84C2CCDA3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7E1E565-91F8-469C-998D-413D4E3D0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AADD30B-6564-45CD-A760-00AD0ED73C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B9ABBD5-5E76-4812-A4CF-2A8B16A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F97912E-EDA5-4A75-A106-B25426BB66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8D15062-DCA7-43EE-AB75-CD9C80F37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0EB5712-3433-46B4-A8DF-04A8D03E3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6F3BFE28-EB41-4640-802B-FAA4F7378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203F4E0E-E3AE-4B10-B1BC-529CC3CD0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1B83F41D-7419-46EC-8C00-37127DC3AA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991303F-ED54-4483-97A9-3143D1CA7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B99A87F-D826-40DC-B688-B209D5253B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3CB798D6-E3C9-41B2-8F20-F0CF87068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CF03CDA-070F-49AE-B37C-4D08A1BAD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4CBFC42-413D-4BC6-9BEA-078040C01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4A02437-3BDD-4242-9C52-0DB006A35E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209D1D0-DC11-43F3-8050-D8C01D3B6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8A37369D-62F1-4A67-B1A1-658CBED41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8CD3744-B811-40BE-B10F-4D5B1AA9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048B8EA-2CD0-40CF-B570-BD99E0F77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D8EA840-350B-405A-A1BB-40D93A00ED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FAC7FE-90ED-4400-9E88-D3EB802CF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8A49AFF-4D6A-4290-A811-6ADBC2A2A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A5267CD0-3312-488A-ADC9-2A215FC9B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34AF3AE-4171-471C-AFDE-0A4B563D9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9761283D-6867-470C-85BB-833A5997B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232907EC-87D6-4A76-97C7-ED83798B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AE06A14-FDDB-4888-9F8A-C027B6FC7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408FBBF8-91F0-43DF-84FE-8585BD4C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40F8B312-3204-4812-9CED-599503CC0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3163C36-49A9-42CD-84AB-945A548107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C737819E-C741-419C-8B07-6CBF226F4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86094C82-164A-490B-A711-CBC5914A7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97614F7-51E5-4AEF-B768-8C452874D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6227872-28BD-445D-96AD-EF00622F8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C1DC2CF0-2FA0-43FC-9509-0C6DB072B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795B481-57FF-4E8E-83AA-E5D2E3E2F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148378AF-5FAD-46E5-9709-EA405E674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A673CCD4-0D19-45A5-A1E8-0C6F8E2C41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E686E15-638D-450E-BD41-9EEC16695B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9970629-2923-493A-A315-FA7EDF13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8839461-CBD3-4A9A-BBCF-09A8835874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6ACA65A-A638-4499-9A58-4BBB2D850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E2A7DEF-7652-4468-8E3F-6FF0C0A9F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20F00C4-6808-4F91-8495-A7C27E49A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254291C-CB21-424F-AF32-0C70F1642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6D37468-BE92-4741-86A9-1417F2AA4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A361414-EF46-4101-B08C-BA761D10D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2B99449-370E-4EEE-9DB6-159197F27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AA977E9-699A-4D73-B0CF-CE0C4EB2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EDD115C-F555-4352-B8FB-C7F9829FA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454379A-04D7-4413-8E59-262DB6BC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8E65F25A-79A5-4F0D-A340-475979F2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838E1E5B-3968-49BD-843C-C8C0F44C6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4CA466D-7602-4464-BAB2-071A59F8A9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A1357E7-09DA-4B68-A637-F277764E9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1EFCA436-DAC9-4B9E-82BE-E0DE3F5C8A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A482722-F397-4F01-97DD-D018FE637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5CF6C289-6A1B-4031-84CC-4DA52D08E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42F190D1-D9E1-46D5-A212-6560B860B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8ADD086-4DD1-4EBA-BC75-CD93AE4D4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5A280D7-478F-468E-9644-B09B8FDEB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C9BE9354-BB23-458F-9AE3-DD8AC4F1E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861A354D-F521-44EF-9140-7393D26D2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76B3340-3BF4-4FB9-B7FA-751617C73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802BF6D-7C7F-41BF-B0CA-C5E6AFABB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12FB0EF-009B-4384-BD25-D3C6EBCC9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22F2BA9-9373-465D-8F24-F58DB9B1B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4FAD72B3-1B8B-4B05-B201-419A776FB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AC81E68B-1417-445D-9B51-60A0F91E5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D5A9E27-E07F-4466-9021-D25D85CDC9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CF5DC41D-2B9C-4659-9F3E-C3A2BDE8B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5AA3263F-DADF-4BDD-82AC-F44BC4FE0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999662B-626A-4D98-920C-CDA407F83B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D6C410A6-2F1A-4222-8D50-2781C5D7E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9221CD39-A736-45F1-92AA-8533C1D27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B3025FBC-7A41-410A-AC63-DD483277D2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9A5D562-F236-406C-A6FF-163F8FE290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98086E1B-8B11-4A2D-BB70-33C51E476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B908F0B-B32A-46B3-8587-82EC271B8C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687ECF-D561-41B0-AD3C-7F627A412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F7F6218A-89E1-41D8-8C8C-6CF0F70F50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AFE4E14-C851-4334-9F44-DFD70DD46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7011BCD2-D4B9-4726-8FF7-FF4B12983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D21E20DA-52FD-41FC-AB37-5468D9F20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69EB0F03-97F9-4207-9552-FD5F92185E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1675131-367D-4E22-8170-BE1BCA565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CA3664D-20A4-4FCC-9CD3-E7A452C5B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9515CFE-D1C5-4594-A572-DB2235C6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DCFB6755-EA85-4DA9-A570-59F500E95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824F6828-D6CE-44D4-BF48-6FA7F58862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7E302B6-BC6F-4DF5-B1FA-3BEE992671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2327E29-F07F-4C06-A1E3-19EBCABEE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1FF70127-1DB3-4507-ABD4-BE6242907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655D743-D6D1-4AAF-8644-B7B6053308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AEB3D1EA-07D1-4406-BF5A-AEA41D7D2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DFB99DC-1A5F-455D-9AD5-B84298D1CB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30CD14F4-787A-4CB1-87CB-FD4A28816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A23CE74A-BDFD-4B56-84CA-734581FCF2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9E4FE61F-77E6-40E1-97B9-2B88B7CE9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3C5471DE-7760-4942-9752-D8676B2BE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AFC6266D-DA02-4614-88F2-7077DCC291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AE1A43A2-78D9-4279-B715-FED7BD949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B18DEA-1741-42E2-9097-7B5DE0018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A78E9B74-5DCA-4B60-89A6-2B3A85E24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057B4547-96DD-4BA0-994D-C76DE93AD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30454D66-4E7A-44FE-9822-3D34133A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29051627-5724-440D-8B81-D4F83BE98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8507626-34D1-4BBF-B9EF-BDE8BBBFD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209CB8E9-BC41-4D95-B65F-8285256AD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B597DBE-D5A0-45B1-A659-8452BF04A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053D2250-26AE-4ED4-8644-0A23D1CBC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32173CC-8796-4913-BFB5-DEABBA8553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9FC0C90-AECD-45F4-8BAD-CA3DAC39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475113E-1AC5-4621-A394-9D0657FC01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EF8491AB-6DD8-4293-B4D7-550388F1BB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1851A60B-8BBD-4C38-9143-0AF1DC78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9810BA7-727E-4871-A866-A0CD5EE6CD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2252C24-7565-4F9E-81B7-F0385F30C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1095F58-4C7C-4261-AF74-4C8BEA99F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79FED60-FFC3-4420-BB54-25D7E3D20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B619CEC-F915-4E63-AF98-E4212F9F6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03FBB620-A91A-4FF4-B380-DC4FEC600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12F7E0D-8362-4060-BB77-EC596B279A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4F11F9EE-F36A-4206-AE5B-60825B153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342A80B-ACB4-4C6F-8250-212611A28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D4EC40C9-93C0-498E-A05D-17EF46BB9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E42CF2F2-4895-495A-B10B-EE6C93BDB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AFEDFDC-CB51-46B4-8294-26B55F973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AD19ED5F-B560-4366-AD14-9EC71C7ED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2E95D3F-2E55-4021-9D6F-B6E7224C9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F45660DB-2DA2-4937-B362-69FA55D2B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FA488514-5D26-42FF-BD81-E9F2E1DE3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421E4366-604D-4893-BE4C-08D448A0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9128E702-7B78-4B59-BAB4-530DF53A8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97456D98-32F2-4486-81EE-5CBDC5137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3173B06-C53D-4E52-B3D3-7D10BB963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A5E08649-A0F1-4F92-9B1A-23DD0768E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386755E-BD00-42F5-8AFD-3FE177FD6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38479D89-3237-4F5A-9785-2F84E973FC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86502C8-2734-48E5-9834-A8435644C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CEA77AA6-BB37-4CE8-9E75-DB4F595BA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CF79F8C8-5618-4880-A26B-8310380F0E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880EE80C-A78F-4B21-985E-50CACEF2E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EDC8879-9797-42E5-AB8E-E36229BF3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1B37764D-AF04-4F2C-81D9-5EFA3E5C0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31C6105B-1E1B-4444-A6E5-5B157F3C1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59B4EC8-EFFF-4DCA-AAB8-26AF6679DE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ED93E274-9D58-4EC9-80D4-33D9D3A090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6E5616A1-0B5F-4D6D-910E-792B393B3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BDD0D9C8-A2E7-4C95-BBC5-5E2D62D67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509401FA-7222-4A17-828C-1729888E9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7B025375-9B31-46A6-87EC-BA8E94E67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54AFC84-3FCF-4783-9CE6-BE7BCF5CB7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C3B2D5-1605-4334-8CC6-33D5D53E7F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93286B7-109A-47DD-BD18-3A8E2FCDF5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E4611D-D180-45CC-95F3-4D780BF2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75D9DF6-64E6-48A9-89BE-1AEDF3DBA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7E91B6-62FE-4219-8648-2FA062EE0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05794AA-8ED8-4FEB-B9E2-3D6829552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EF7D50-E12D-4F46-9B10-16E903FB7F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885088-5CE2-4ABB-AC5F-8E295C63A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7F9B5BB-81CC-442B-B607-5F084799E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C6AB35-BB47-42CE-9492-77B57C361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13E089E-A0F7-4B85-BFEF-EABBF382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306C271-11BD-4ACA-99FC-BC847B6AB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51C39C2-B68B-4FB3-AF93-3B6EFC5EB8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19A9E62-BA64-414F-9053-428828BD4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0F1A2A5-D670-4734-B018-570175184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896E20F-D59A-4E5C-AAC2-ED79FCAC3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3B49622-0DD4-4378-A974-3EC752B2D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BF83D4D-5E95-4F61-8A1C-624625209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270157-AA6D-4EE4-9506-368F8C97C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4DA0BEE-AE9D-4CE8-B249-C229E628E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D089CCA-7A85-405E-9AF7-96F814E3B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30352E-9DBA-4777-A093-B6F3D6060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4C5F14-2A45-42AA-948A-6C7D19578F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3CF5D72-A8B6-4A2B-8F09-46F06C3B9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D32D7ED-2507-43E0-BCA0-69F1D9219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029896F-72B5-4FBB-98D7-A4A6B7A8E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735037E-DA25-4564-960C-F744D00E1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75717CD-2FAA-46E2-825A-5A409DC36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ABAD2C5-9937-47FF-9A17-132CEA54C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319C0FD-333B-49B2-B54F-959084B1C6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3F88462-C743-4DF3-9A31-09108B3DD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A47CC3C-9310-422C-8AF8-CF56E286B3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4CBAB0F-DFA6-4370-AF0D-EAEA0DA18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B75D567-78A7-4986-B241-E03EB5B6A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A6065FE5-5B5D-426F-A331-FFB91E483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8748863-F066-4C39-BA9E-951EA19F1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988B46B-EC58-4704-8960-75C617B2CE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C8F94F3-22A8-4403-BAF4-DA1344D12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144F6B6-FBD2-44C5-93F2-36FB060AB8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DFF1114-943E-4377-9482-AC35E9B9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29A169E-8860-41C6-B2BA-656C9E87F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1DA92F1-025A-41CC-892D-006269B6C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B423574-AD0E-466C-A690-E3BF7ABC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37E67DD-12D5-49FA-AE92-B1F4186329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E085075-A03E-4D1C-A2BE-219D51E77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552ECBE-4DF7-4004-80CB-33A3864DC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1DFB18-112F-43BE-938F-949ACF4CE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107EA75-B66F-478F-A9A4-8BE4090A1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032A1FF-0163-4F65-9627-3D0E330E79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8F81DD7-3941-40F3-A5C5-1D25AD61E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67D955C-E4A5-47E9-B07D-7C7FD8E39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31DEA5B-7DF4-4F3E-B837-7388E6701C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640D8A9-2845-4810-99AA-3464C47FB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1AA428D-A610-40EA-926D-72664C6A3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88B6BF5-3A26-476D-AF79-46892B0AE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0D38E94-BDA0-466A-866C-7D754B54B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E4807B4-64BB-4BB1-A6C7-B9F8B78FE5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B74427A-2B27-4328-8ECD-0166E61D8A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58C6F50-4093-4240-B613-EA20F73E29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41C2F64-B446-495C-B3ED-DA19115FD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EDDACDA-D780-49ED-88B3-AC1E6CECD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B6F340F-6BFF-4869-B569-850333B1C4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4FC277F-1805-46F5-8D99-EE30A5FCD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E3D8861-A4CB-46F2-812C-4857D1E76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C3AD847-D9CA-4EC5-890E-21244786F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A89CE44-4244-411C-A74F-1446D8BC13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0E6026F-2714-4620-8EE9-3C55C2D6C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0A828ED-45A9-4D69-975D-19CD36650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70CBCD0-B8B7-483D-A17D-9351A1A47F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BDEF120-B9AE-44F5-B98D-937D9C9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8C22314-7ABA-46AF-98F6-EA626787D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8E57EC52-CDFD-4DC8-8C7F-DA76CBC94D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E44CDAD-CC81-4519-A934-3E75CB58F7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7234B76-B5E7-497F-8C9A-BEADE7D2A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308AC98-72DE-4623-8351-5CDBA5F858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6BCA60F-A345-4A89-8E76-8F628DE24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712711F-FF52-40E0-8B6D-7AB132EF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BB99ABA-6734-4713-A9AA-6A0613DB3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8DBC39A-A841-4DAD-A5EE-BAD254A4F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88E8002-19BD-4C58-ACEF-D092676D5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37DEA0B-D0C3-4386-B016-901208881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085198-3B84-4E70-8004-5B739F0D0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F8854E4-646B-4843-9429-2E68B3AE9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75E4420-1C5B-4C29-9622-F3DA7E0BF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9099746-E839-480D-A294-385184855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5C60C66-6A6A-42B6-82CE-9F5BCAD5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85425DE-B5F8-4166-8F76-168A6E6F5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F5E9558-8664-40E2-818A-C90536250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20CC716-8E51-492E-95F3-7DF5778E8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7956267-D439-4A6C-8779-9864DDF69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566625F-0177-4163-AAC6-DD5AA352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1580694-1781-46F9-B2C4-76F4689BAD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1635D9A5-51BC-49A2-9AE2-4C8147FC5E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6D58AC8-F8B3-4C3D-AE9F-26677AE63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3CA316E-6515-47CF-9F53-7A0EE31AF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8E79866-F842-47A5-8D8C-0185FD69D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1939D2F-E660-4CFF-BF9C-2146DD9CC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F048F16-4CC3-406C-93A3-3CEDF31C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A5658A8-AB7B-409C-A206-50CDD5818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A4F8AC2-9FA1-4E5B-ACB2-661CAABFE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438DDE6-AE18-4B2A-92CE-57D6032A1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19B002FA-1035-4DE8-8097-3675A4FB2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99ADFD1-CBA1-4C59-A545-CA6EEAF2C4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5DDA6CB-B8BF-4E57-BF2E-5C880FAF8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A8B2946-9D70-4DD4-B9B2-606E8F83A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319A466-F3AE-4F1F-BD2F-77D9F148B0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6CF0A07-A757-404E-9880-5AF3D52DE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D3C2686-5B08-4159-865F-1B0A72E7EB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AAB7354-0524-4F71-83F0-35FAFA9EE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93C7EEE-727B-4A0D-AA01-3B0893F8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F98C909-0D3D-402C-86A1-9647DA57B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9CF4616-0FC7-4D90-97D4-47F26C31B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5151952-7057-44BC-B171-EC280CDD3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CC14CA9-836E-4131-9614-CC7AF80C7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9227461-A59A-437A-A371-0B3DD0510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564435B-AE59-45CC-A733-1D61AB9A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4964014-4F54-4767-B2A1-1E68A49A2E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B12DA42-BE2F-486C-A207-50F0B2A0D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5083CD-4EE4-48A6-BDE4-DCEB0CD08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ACA69B4-304D-4E76-91E8-B824CC474C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5FBB8B7-7087-4F0C-8A80-BA19FA3C5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08B546A-B18E-4E08-B52F-1F1FB4515C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D083028-5844-4BA9-91D6-6066256F8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6BDB7B8-D976-4509-BB67-E960BEB6E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1F8D90CC-4AD0-49F4-B215-61FD0A2F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A255F4C-2D85-48C3-A425-B1B090100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4D88F2F-ACB0-4172-BB9F-71ABC334D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102F024-AF29-4883-BE6C-52EFD0207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809DB4B0-EDB8-4635-9A3D-B48E596585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A4BB9B4-19AF-4964-8FDE-1C02C01F37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66ACF5-678D-47AC-A8E1-250FBEA6E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F4BE354-56F1-4CC0-ABC3-CFA225559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FF6AB4A-7E14-48F4-B58E-D3BCD7F55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26A8026-2DFD-4691-81ED-CF8C6C8101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CBE85A3-D478-4EBF-A094-768EDE80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B03629E-D0C6-47D9-9E55-FB00BFBAD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7ECA1C99-3F19-4C93-9683-CDDBE284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53F2EA-BC30-4BEC-BBA5-FF485FD8B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FE941FB-7EBE-489D-B1D8-06BC9E2F7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FCECFFB-D979-4814-99CC-B8C0CCE04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218BC88-1436-4861-9108-ED5C49172D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7C43492A-8ADB-4CDA-976F-F9159DE14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48A8C4E-CD2B-4E83-895D-6B1071C5E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315E315-11E8-4514-BE71-EEA42E237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6C36A72-5D83-400B-9DC6-D6A4F7D36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F388598-6DD8-4B12-8DBD-1F8933348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2ADD8C0-C6F0-46A9-8D78-B6026B55B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5CC1749-FD2F-40FD-AA5A-CAFE9C6E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8F5A197-D6C9-4BDB-A9DE-7FFE84B35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B6C64F3-7126-4337-9067-15A64EF535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A902BCF-C9BF-4566-AC1E-1E91502F2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9B1FBFF-C965-462A-9B34-D01689CAF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C13CFECF-7502-40A2-92A6-3DBC74DF9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1280C84-683C-4088-8E3C-8A98A6749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747508C-3AE5-4D8D-A086-A46FDBEDE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EC02501-119D-4C07-AB8C-A131B125B1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8F899201-EDD3-4F1A-89A6-345290E70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25488C2-1481-42C0-AE4D-4052F7EFF7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4F224FC-B0FB-4A2E-A9BD-0F7CFB24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D04F68AF-F37B-4407-8471-E549ADCFA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030291B-8F7B-4D02-A35F-561C0DAA8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3E961417-D5BB-4D51-8FD8-3402284256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133EAFF3-FE9C-4606-89F9-19982C0FE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1882DC7-070C-47B0-B378-FA112A6CA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DF1B4B0-0A75-4538-A610-727209081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E4AD28E-F206-45E2-9B00-A2E68FFB4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35023C8-4EFD-461A-8FFD-C78035856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FFEB6B5-C11C-4B5F-BCC4-C86C5659E6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A4DE2A-B248-4969-8F7D-24825F7C6EC7}"/>
              </a:ext>
            </a:extLst>
          </p:cNvPr>
          <p:cNvSpPr txBox="1"/>
          <p:nvPr/>
        </p:nvSpPr>
        <p:spPr>
          <a:xfrm>
            <a:off x="1368806" y="2234889"/>
            <a:ext cx="47228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2) Attività specifiche nelle classi del primo anno, per interiorizzare la fine di un percorso che, dopo la pandemia, non è stata elaborata e per lavorare su un nuovo inizio. Presenti istruttore, educatrice e psicologo del Punto </a:t>
            </a:r>
            <a:r>
              <a:rPr lang="it-IT" sz="1400" dirty="0" err="1">
                <a:solidFill>
                  <a:schemeClr val="bg1"/>
                </a:solidFill>
              </a:rPr>
              <a:t>Heta</a:t>
            </a:r>
            <a:r>
              <a:rPr lang="it-IT" sz="1400" dirty="0">
                <a:solidFill>
                  <a:schemeClr val="bg1"/>
                </a:solidFill>
              </a:rPr>
              <a:t> che progetterà e supervisionerà le attività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39E363-9CEC-423D-BD7A-194A87739265}"/>
              </a:ext>
            </a:extLst>
          </p:cNvPr>
          <p:cNvSpPr txBox="1"/>
          <p:nvPr/>
        </p:nvSpPr>
        <p:spPr>
          <a:xfrm>
            <a:off x="144660" y="3768807"/>
            <a:ext cx="4915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3) Coinvolgimento dei bambini delle scuole con i loro genitori e parenti in incontri pomeridiani al parco per una sana attività sportiva; grazie alla collaborazione con </a:t>
            </a:r>
            <a:r>
              <a:rPr lang="it-IT" sz="1400" dirty="0" err="1">
                <a:solidFill>
                  <a:schemeClr val="bg1"/>
                </a:solidFill>
              </a:rPr>
              <a:t>AICS,agli</a:t>
            </a:r>
            <a:r>
              <a:rPr lang="it-IT" sz="1400" dirty="0">
                <a:solidFill>
                  <a:schemeClr val="bg1"/>
                </a:solidFill>
              </a:rPr>
              <a:t> impianti Baratti e Copernico e per svolgere sport di squadra e presso l'</a:t>
            </a:r>
            <a:r>
              <a:rPr lang="it-IT" sz="1400" dirty="0" err="1">
                <a:solidFill>
                  <a:schemeClr val="bg1"/>
                </a:solidFill>
              </a:rPr>
              <a:t>imp</a:t>
            </a:r>
            <a:r>
              <a:rPr lang="it-IT" sz="1400" dirty="0">
                <a:solidFill>
                  <a:schemeClr val="bg1"/>
                </a:solidFill>
              </a:rPr>
              <a:t> Eden Park per fare esperienza degli sport urbani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4AA7CA-9378-41F9-822B-B9CDE6788F8C}"/>
              </a:ext>
            </a:extLst>
          </p:cNvPr>
          <p:cNvSpPr txBox="1"/>
          <p:nvPr/>
        </p:nvSpPr>
        <p:spPr>
          <a:xfrm>
            <a:off x="4238343" y="4777837"/>
            <a:ext cx="54109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4) Realizzazione di un video che affronti la tematica dello sport tra i bambini e delle pratiche di diffusione dei valori etici che ne derivano. Si intende attraverso questa attività dare testimonianza dell'intero percorso progettuale e creare uno strumento di divulgazione </a:t>
            </a:r>
            <a:r>
              <a:rPr lang="it-IT" dirty="0"/>
              <a:t>in ambito sportivo e sociale </a:t>
            </a:r>
          </a:p>
        </p:txBody>
      </p:sp>
      <p:pic>
        <p:nvPicPr>
          <p:cNvPr id="15" name="Immagine 1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13A69CA-B849-4F74-B839-DC9E07EF8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67" y="945507"/>
            <a:ext cx="33623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49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06D847-9A50-412A-A488-ED1B7C19016E}"/>
              </a:ext>
            </a:extLst>
          </p:cNvPr>
          <p:cNvSpPr txBox="1"/>
          <p:nvPr/>
        </p:nvSpPr>
        <p:spPr>
          <a:xfrm>
            <a:off x="2308441" y="172274"/>
            <a:ext cx="3087612" cy="88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ATTIVITA’  2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880D58-0477-47F1-B3CB-4B301794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35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2" name="Immagine 11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DFD90B53-CBC3-422F-9700-3054287F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" b="4"/>
          <a:stretch/>
        </p:blipFill>
        <p:spPr>
          <a:xfrm>
            <a:off x="235534" y="1009050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24" name="Graphic 212">
            <a:extLst>
              <a:ext uri="{FF2B5EF4-FFF2-40B4-BE49-F238E27FC236}">
                <a16:creationId xmlns:a16="http://schemas.microsoft.com/office/drawing/2014/main" id="{877E3FF1-E4B8-49CB-9DD6-7D2067808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30BDE8C6-094E-46E6-BD5E-75FAB4F7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B7779E-28BA-4BD3-AB8D-A26F0321529D}"/>
              </a:ext>
            </a:extLst>
          </p:cNvPr>
          <p:cNvSpPr txBox="1"/>
          <p:nvPr/>
        </p:nvSpPr>
        <p:spPr>
          <a:xfrm>
            <a:off x="3328072" y="892460"/>
            <a:ext cx="5217173" cy="8580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5)Ci </a:t>
            </a:r>
            <a:r>
              <a:rPr lang="en-US" sz="1400" dirty="0" err="1">
                <a:solidFill>
                  <a:schemeClr val="bg1"/>
                </a:solidFill>
              </a:rPr>
              <a:t>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ritroverà</a:t>
            </a:r>
            <a:r>
              <a:rPr lang="en-US" sz="1400" dirty="0">
                <a:solidFill>
                  <a:schemeClr val="bg1"/>
                </a:solidFill>
              </a:rPr>
              <a:t> con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bambini e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loro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nonni</a:t>
            </a:r>
            <a:r>
              <a:rPr lang="en-US" sz="1400" dirty="0">
                <a:solidFill>
                  <a:schemeClr val="bg1"/>
                </a:solidFill>
              </a:rPr>
              <a:t> per </a:t>
            </a:r>
            <a:r>
              <a:rPr lang="en-US" sz="1400" dirty="0" err="1">
                <a:solidFill>
                  <a:schemeClr val="bg1"/>
                </a:solidFill>
              </a:rPr>
              <a:t>conoscere</a:t>
            </a:r>
            <a:r>
              <a:rPr lang="en-US" sz="1400" dirty="0">
                <a:solidFill>
                  <a:schemeClr val="bg1"/>
                </a:solidFill>
              </a:rPr>
              <a:t> le </a:t>
            </a:r>
            <a:r>
              <a:rPr lang="en-US" sz="1400" dirty="0" err="1">
                <a:solidFill>
                  <a:schemeClr val="bg1"/>
                </a:solidFill>
              </a:rPr>
              <a:t>bellezze</a:t>
            </a:r>
            <a:r>
              <a:rPr lang="en-US" sz="1400" dirty="0">
                <a:solidFill>
                  <a:schemeClr val="bg1"/>
                </a:solidFill>
              </a:rPr>
              <a:t> del nostro </a:t>
            </a:r>
            <a:r>
              <a:rPr lang="en-US" sz="1400" dirty="0" err="1">
                <a:solidFill>
                  <a:schemeClr val="bg1"/>
                </a:solidFill>
              </a:rPr>
              <a:t>territorio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attraverso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l'attività</a:t>
            </a:r>
            <a:r>
              <a:rPr lang="en-US" sz="1400" dirty="0">
                <a:solidFill>
                  <a:schemeClr val="bg1"/>
                </a:solidFill>
              </a:rPr>
              <a:t> di orienteering e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racconti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degli</a:t>
            </a:r>
            <a:r>
              <a:rPr lang="en-US" sz="1400" dirty="0">
                <a:solidFill>
                  <a:schemeClr val="bg1"/>
                </a:solidFill>
              </a:rPr>
              <a:t> anziani ai </a:t>
            </a:r>
            <a:r>
              <a:rPr lang="en-US" sz="1400" dirty="0" err="1">
                <a:solidFill>
                  <a:schemeClr val="bg1"/>
                </a:solidFill>
              </a:rPr>
              <a:t>loro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nipoti.Un</a:t>
            </a:r>
            <a:r>
              <a:rPr lang="en-US" sz="1400" dirty="0">
                <a:solidFill>
                  <a:schemeClr val="bg1"/>
                </a:solidFill>
              </a:rPr>
              <a:t> modo per fare </a:t>
            </a:r>
            <a:r>
              <a:rPr lang="en-US" sz="1400" dirty="0" err="1">
                <a:solidFill>
                  <a:schemeClr val="bg1"/>
                </a:solidFill>
              </a:rPr>
              <a:t>movimento</a:t>
            </a:r>
            <a:r>
              <a:rPr lang="en-US" sz="1400" dirty="0">
                <a:solidFill>
                  <a:schemeClr val="bg1"/>
                </a:solidFill>
              </a:rPr>
              <a:t> e per dare </a:t>
            </a:r>
            <a:r>
              <a:rPr lang="en-US" sz="1400" dirty="0" err="1">
                <a:solidFill>
                  <a:schemeClr val="bg1"/>
                </a:solidFill>
              </a:rPr>
              <a:t>valore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sociale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alla</a:t>
            </a:r>
            <a:r>
              <a:rPr lang="en-US" sz="1400" dirty="0">
                <a:solidFill>
                  <a:schemeClr val="bg1"/>
                </a:solidFill>
              </a:rPr>
              <a:t> terza </a:t>
            </a:r>
            <a:r>
              <a:rPr lang="en-US" sz="1400" dirty="0" err="1">
                <a:solidFill>
                  <a:schemeClr val="bg1"/>
                </a:solidFill>
              </a:rPr>
              <a:t>età</a:t>
            </a:r>
            <a:r>
              <a:rPr lang="en-US" sz="1400" dirty="0">
                <a:solidFill>
                  <a:schemeClr val="bg1"/>
                </a:solidFill>
              </a:rPr>
              <a:t> tanto </a:t>
            </a:r>
            <a:r>
              <a:rPr lang="en-US" sz="1400" dirty="0" err="1">
                <a:solidFill>
                  <a:schemeClr val="bg1"/>
                </a:solidFill>
              </a:rPr>
              <a:t>colpita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periodo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pandemico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CF2E0A-E1FA-4C3C-8367-320821C8D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" b="4"/>
          <a:stretch/>
        </p:blipFill>
        <p:spPr>
          <a:xfrm>
            <a:off x="2841433" y="3429000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273958-2984-49A0-B1DF-0920E5C6B5C1}"/>
              </a:ext>
            </a:extLst>
          </p:cNvPr>
          <p:cNvSpPr txBox="1"/>
          <p:nvPr/>
        </p:nvSpPr>
        <p:spPr>
          <a:xfrm>
            <a:off x="7949939" y="1620594"/>
            <a:ext cx="4242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6) USL BOLOGNA (soggetto partner) con i loro professionisti si organizzeranno incontri con i bambini per spiegare in forma ludica l'importanza di una sana e corretta alimentazione e i danni procurati dal </a:t>
            </a:r>
            <a:r>
              <a:rPr lang="it-IT" sz="1400" dirty="0" err="1">
                <a:solidFill>
                  <a:schemeClr val="bg1"/>
                </a:solidFill>
              </a:rPr>
              <a:t>doping,si</a:t>
            </a:r>
            <a:r>
              <a:rPr lang="it-IT" sz="1400" dirty="0">
                <a:solidFill>
                  <a:schemeClr val="bg1"/>
                </a:solidFill>
              </a:rPr>
              <a:t> prevedono incontri settimanali per classi.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78BC8D-EB7E-4A93-9B88-5CC1E7B6D82E}"/>
              </a:ext>
            </a:extLst>
          </p:cNvPr>
          <p:cNvSpPr txBox="1"/>
          <p:nvPr/>
        </p:nvSpPr>
        <p:spPr>
          <a:xfrm>
            <a:off x="4982115" y="2679832"/>
            <a:ext cx="4242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7) CONI BOLOGNA (Soggetto partner) forniranno professionisti per incontrare i bambini e diffondere i corretti valori dello sport e i danni procurati dal doping, si prevedono incontri settimanali per classi.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C33BA9-7C8A-4E5C-9156-2E7A108598DE}"/>
              </a:ext>
            </a:extLst>
          </p:cNvPr>
          <p:cNvSpPr txBox="1"/>
          <p:nvPr/>
        </p:nvSpPr>
        <p:spPr>
          <a:xfrm>
            <a:off x="8557511" y="3344434"/>
            <a:ext cx="345963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8) PRGETTO OSPEDALE MAGGIORE.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 Grazie alla collaborazione con USL e SCUOLE ERCOLANI il progetto arriverà anche ai bambini in degenza presso la struttura ospedaliera ove nostri istruttori qualificati svolgeranno una particolare attività motoria facendoli sentire parte attiva del nostro progetto.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85F70E-42CB-4292-B014-D03881FFCACC}"/>
              </a:ext>
            </a:extLst>
          </p:cNvPr>
          <p:cNvSpPr txBox="1"/>
          <p:nvPr/>
        </p:nvSpPr>
        <p:spPr>
          <a:xfrm>
            <a:off x="5885011" y="5245917"/>
            <a:ext cx="4402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</a:rPr>
              <a:t>9) Si organizzeranno le feste finali al parco con i bambini, i loro parenti e gli insegnanti per incentivare la partecipazione e la sana competizione sportiva con le mini olimpiadi e per proiettare il video sullo sport realizzato nei mesi precedenti.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58F3C5-1C3C-4D66-A972-B99615CAD2EF}"/>
              </a:ext>
            </a:extLst>
          </p:cNvPr>
          <p:cNvSpPr txBox="1"/>
          <p:nvPr/>
        </p:nvSpPr>
        <p:spPr>
          <a:xfrm>
            <a:off x="9378409" y="6870700"/>
            <a:ext cx="28135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5" tooltip="http://www.cantiere.org/12701/sansiro-festa-di-primave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606617-A218-4D41-AEEB-CD89836C8E48}"/>
              </a:ext>
            </a:extLst>
          </p:cNvPr>
          <p:cNvSpPr txBox="1"/>
          <p:nvPr/>
        </p:nvSpPr>
        <p:spPr>
          <a:xfrm>
            <a:off x="6672344" y="6870700"/>
            <a:ext cx="26933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mammaperfetta.it/quando-puo-cominciare-un-bambino-a-giocare-a-calc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48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1343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Roboto</vt:lpstr>
      <vt:lpstr>Wingdings</vt:lpstr>
      <vt:lpstr>Tema di Office</vt:lpstr>
      <vt:lpstr>Progetto </vt:lpstr>
      <vt:lpstr>Il perché del Progetto </vt:lpstr>
      <vt:lpstr>Ci siamo chiesti quindi : </vt:lpstr>
      <vt:lpstr>Presentazione standard di PowerPoint</vt:lpstr>
      <vt:lpstr>OBIETTIVI DEL PROGETTO  2 </vt:lpstr>
      <vt:lpstr>Periodo di realizzazione: dal 16/09/2020 al  07/06/2021  Rivolto a: Scuole di primo grado  ( classe 1°-2°-3°-4°-5° ) </vt:lpstr>
      <vt:lpstr>Luogo di realizzazione </vt:lpstr>
      <vt:lpstr>ATTIVITA’ </vt:lpstr>
      <vt:lpstr>Presentazione standard di PowerPoint</vt:lpstr>
      <vt:lpstr>IL NOSTRO TEAM ! </vt:lpstr>
      <vt:lpstr>IL NOSTRO  TEAM 2 ! </vt:lpstr>
      <vt:lpstr> </vt:lpstr>
      <vt:lpstr>Praticare uno sport non deve fondarsi sull'idea del successo, bensì sull'idea di dare il meglio di sé.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</dc:title>
  <dc:creator>Alfonso Graziano</dc:creator>
  <cp:lastModifiedBy>Utente</cp:lastModifiedBy>
  <cp:revision>3</cp:revision>
  <dcterms:created xsi:type="dcterms:W3CDTF">2021-01-04T22:38:11Z</dcterms:created>
  <dcterms:modified xsi:type="dcterms:W3CDTF">2021-01-08T09:13:40Z</dcterms:modified>
</cp:coreProperties>
</file>